
<file path=[Content_Types].xml><?xml version="1.0" encoding="utf-8"?>
<Types xmlns="http://schemas.openxmlformats.org/package/2006/content-types">
  <Default ContentType="image/jpeg" Extension="jpg"/>
  <Default ContentType="application/xml" Extension="xml"/>
  <Default ContentType="image/png" Extension="png"/>
  <Default ContentType="image/jpeg" Extension="jfif"/>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6858000" cx="9144000"/>
  <p:notesSz cx="6858000" cy="9144000"/>
  <p:defaultTextStyle>
    <a:defPPr lvl="0">
      <a:defRPr lang="ro-RO"/>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34" Type="http://schemas.openxmlformats.org/officeDocument/2006/relationships/slide" Target="slides/slide31.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B43853AC-817C-481E-B4A2-817FF4A2C80C}" type="datetimeFigureOut">
              <a:rPr lang="ro-RO" smtClean="0"/>
              <a:t>25.09.2022</a:t>
            </a:fld>
            <a:endParaRPr lang="ro-RO"/>
          </a:p>
        </p:txBody>
      </p:sp>
      <p:sp>
        <p:nvSpPr>
          <p:cNvPr id="5" name="Footer Placeholder 4"/>
          <p:cNvSpPr>
            <a:spLocks noGrp="1"/>
          </p:cNvSpPr>
          <p:nvPr>
            <p:ph type="ftr" sz="quarter" idx="11"/>
          </p:nvPr>
        </p:nvSpPr>
        <p:spPr bwMode="white"/>
        <p:txBody>
          <a:bodyPr/>
          <a:lstStyle/>
          <a:p>
            <a:endParaRPr lang="ro-RO"/>
          </a:p>
        </p:txBody>
      </p:sp>
      <p:sp>
        <p:nvSpPr>
          <p:cNvPr id="6" name="Slide Number Placeholder 5"/>
          <p:cNvSpPr>
            <a:spLocks noGrp="1"/>
          </p:cNvSpPr>
          <p:nvPr>
            <p:ph type="sldNum" sz="quarter" idx="12"/>
          </p:nvPr>
        </p:nvSpPr>
        <p:spPr/>
        <p:txBody>
          <a:bodyPr/>
          <a:lstStyle/>
          <a:p>
            <a:fld id="{4E4590D8-F40F-4B82-9E7C-3B8AFC341A0A}" type="slidenum">
              <a:rPr lang="ro-RO" smtClean="0"/>
              <a:t>‹#›</a:t>
            </a:fld>
            <a:endParaRPr lang="ro-R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3853AC-817C-481E-B4A2-817FF4A2C80C}" type="datetimeFigureOut">
              <a:rPr lang="ro-RO" smtClean="0"/>
              <a:t>25.09.2022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E4590D8-F40F-4B82-9E7C-3B8AFC341A0A}"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2"/>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200"/>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3853AC-817C-481E-B4A2-817FF4A2C80C}" type="datetimeFigureOut">
              <a:rPr lang="ro-RO" smtClean="0"/>
              <a:t>25.09.2022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E4590D8-F40F-4B82-9E7C-3B8AFC341A0A}"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1"/>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3853AC-817C-481E-B4A2-817FF4A2C80C}" type="datetimeFigureOut">
              <a:rPr lang="ro-RO" smtClean="0"/>
              <a:t>25.09.2022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E4590D8-F40F-4B82-9E7C-3B8AFC341A0A}" type="slidenum">
              <a:rPr lang="ro-RO" smtClean="0"/>
              <a:t>‹#›</a:t>
            </a:fld>
            <a:endParaRPr lang="ro-RO"/>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3853AC-817C-481E-B4A2-817FF4A2C80C}" type="datetimeFigureOut">
              <a:rPr lang="ro-RO" smtClean="0"/>
              <a:t>25.09.2022</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4E4590D8-F40F-4B82-9E7C-3B8AFC341A0A}" type="slidenum">
              <a:rPr lang="ro-RO" smtClean="0"/>
              <a:t>‹#›</a:t>
            </a:fld>
            <a:endParaRPr lang="ro-RO"/>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8"/>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1"/>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43853AC-817C-481E-B4A2-817FF4A2C80C}" type="datetimeFigureOut">
              <a:rPr lang="ro-RO" smtClean="0"/>
              <a:t>25.09.2022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E4590D8-F40F-4B82-9E7C-3B8AFC341A0A}" type="slidenum">
              <a:rPr lang="ro-RO" smtClean="0"/>
              <a:t>‹#›</a:t>
            </a:fld>
            <a:endParaRPr lang="ro-RO"/>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1"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6"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43853AC-817C-481E-B4A2-817FF4A2C80C}" type="datetimeFigureOut">
              <a:rPr lang="ro-RO" smtClean="0"/>
              <a:t>25.09.2022</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4E4590D8-F40F-4B82-9E7C-3B8AFC341A0A}" type="slidenum">
              <a:rPr lang="ro-RO" smtClean="0"/>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3853AC-817C-481E-B4A2-817FF4A2C80C}" type="datetimeFigureOut">
              <a:rPr lang="ro-RO" smtClean="0"/>
              <a:t>25.09.2022</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4E4590D8-F40F-4B82-9E7C-3B8AFC341A0A}" type="slidenum">
              <a:rPr lang="ro-RO" smtClean="0"/>
              <a:t>‹#›</a:t>
            </a:fld>
            <a:endParaRPr lang="ro-RO"/>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3853AC-817C-481E-B4A2-817FF4A2C80C}" type="datetimeFigureOut">
              <a:rPr lang="ro-RO" smtClean="0"/>
              <a:t>25.09.2022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E4590D8-F40F-4B82-9E7C-3B8AFC341A0A}"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2"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2"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853AC-817C-481E-B4A2-817FF4A2C80C}" type="datetimeFigureOut">
              <a:rPr lang="ro-RO" smtClean="0"/>
              <a:t>25.09.2022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E4590D8-F40F-4B82-9E7C-3B8AFC341A0A}" type="slidenum">
              <a:rPr lang="ro-RO" smtClean="0"/>
              <a:t>‹#›</a:t>
            </a:fld>
            <a:endParaRPr lang="ro-RO"/>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7"/>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3853AC-817C-481E-B4A2-817FF4A2C80C}" type="datetimeFigureOut">
              <a:rPr lang="ro-RO" smtClean="0"/>
              <a:t>25.09.2022</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4E4590D8-F40F-4B82-9E7C-3B8AFC341A0A}" type="slidenum">
              <a:rPr lang="ro-RO" smtClean="0"/>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1"/>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1"/>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3853AC-817C-481E-B4A2-817FF4A2C80C}" type="datetimeFigureOut">
              <a:rPr lang="ro-RO" smtClean="0"/>
              <a:t>25.09.2022</a:t>
            </a:fld>
            <a:endParaRPr lang="ro-RO"/>
          </a:p>
        </p:txBody>
      </p:sp>
      <p:sp>
        <p:nvSpPr>
          <p:cNvPr id="5" name="Footer Placeholder 4"/>
          <p:cNvSpPr>
            <a:spLocks noGrp="1"/>
          </p:cNvSpPr>
          <p:nvPr>
            <p:ph type="ftr" sz="quarter" idx="3"/>
          </p:nvPr>
        </p:nvSpPr>
        <p:spPr bwMode="white">
          <a:xfrm>
            <a:off x="2971800" y="6356351"/>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o-RO"/>
          </a:p>
        </p:txBody>
      </p:sp>
      <p:sp>
        <p:nvSpPr>
          <p:cNvPr id="6" name="Slide Number Placeholder 5"/>
          <p:cNvSpPr>
            <a:spLocks noGrp="1"/>
          </p:cNvSpPr>
          <p:nvPr>
            <p:ph type="sldNum" sz="quarter" idx="4"/>
          </p:nvPr>
        </p:nvSpPr>
        <p:spPr bwMode="white">
          <a:xfrm>
            <a:off x="6675120" y="6364225"/>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E4590D8-F40F-4B82-9E7C-3B8AFC341A0A}" type="slidenum">
              <a:rPr lang="ro-RO" smtClean="0"/>
              <a:t>‹#›</a:t>
            </a:fld>
            <a:endParaRPr lang="ro-RO"/>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ro-RO" altLang="en-US" b="1" dirty="0" smtClean="0">
                <a:solidFill>
                  <a:srgbClr val="0000FF"/>
                </a:solidFill>
              </a:rPr>
              <a:t>MYTHEUROLOGY</a:t>
            </a:r>
            <a:r>
              <a:rPr lang="en-GB" altLang="en-US" b="1" dirty="0" smtClean="0">
                <a:solidFill>
                  <a:srgbClr val="0000FF"/>
                </a:solidFill>
              </a:rPr>
              <a:t/>
            </a:r>
            <a:br>
              <a:rPr lang="en-GB" altLang="en-US" b="1" dirty="0" smtClean="0">
                <a:solidFill>
                  <a:srgbClr val="0000FF"/>
                </a:solidFill>
              </a:rPr>
            </a:br>
            <a:endParaRPr lang="ro-RO" dirty="0"/>
          </a:p>
        </p:txBody>
      </p:sp>
      <p:sp>
        <p:nvSpPr>
          <p:cNvPr id="3" name="Subtitle 2"/>
          <p:cNvSpPr>
            <a:spLocks noGrp="1"/>
          </p:cNvSpPr>
          <p:nvPr>
            <p:ph type="subTitle" idx="1"/>
          </p:nvPr>
        </p:nvSpPr>
        <p:spPr>
          <a:xfrm>
            <a:off x="1371600" y="2852937"/>
            <a:ext cx="6400800" cy="1338064"/>
          </a:xfrm>
        </p:spPr>
        <p:txBody>
          <a:bodyPr>
            <a:normAutofit fontScale="70000" lnSpcReduction="20000"/>
          </a:bodyPr>
          <a:lstStyle/>
          <a:p>
            <a:r>
              <a:rPr lang="ro-RO" altLang="en-US" b="1" dirty="0" smtClean="0">
                <a:solidFill>
                  <a:srgbClr val="0000FF"/>
                </a:solidFill>
              </a:rPr>
              <a:t>ȘCOALA </a:t>
            </a:r>
            <a:r>
              <a:rPr lang="en-GB" altLang="en-US" b="1" dirty="0" smtClean="0">
                <a:solidFill>
                  <a:srgbClr val="0000FF"/>
                </a:solidFill>
              </a:rPr>
              <a:t>GIMNAZIAL</a:t>
            </a:r>
            <a:r>
              <a:rPr lang="ro-RO" altLang="en-US" b="1" dirty="0" smtClean="0">
                <a:solidFill>
                  <a:srgbClr val="0000FF"/>
                </a:solidFill>
              </a:rPr>
              <a:t>Ă “SFÂNTUL ANDREI”</a:t>
            </a:r>
            <a:br>
              <a:rPr lang="ro-RO" altLang="en-US" b="1" dirty="0" smtClean="0">
                <a:solidFill>
                  <a:srgbClr val="0000FF"/>
                </a:solidFill>
              </a:rPr>
            </a:br>
            <a:r>
              <a:rPr lang="ro-RO" altLang="en-US" b="1" dirty="0" smtClean="0">
                <a:solidFill>
                  <a:srgbClr val="0000FF"/>
                </a:solidFill>
              </a:rPr>
              <a:t/>
            </a:r>
            <a:br>
              <a:rPr lang="ro-RO" altLang="en-US" b="1" dirty="0" smtClean="0">
                <a:solidFill>
                  <a:srgbClr val="0000FF"/>
                </a:solidFill>
              </a:rPr>
            </a:br>
            <a:r>
              <a:rPr lang="en-US" altLang="en-US" b="1" dirty="0" smtClean="0">
                <a:solidFill>
                  <a:srgbClr val="0000FF"/>
                </a:solidFill>
              </a:rPr>
              <a:t>SECONDARY</a:t>
            </a:r>
            <a:r>
              <a:rPr lang="ro-RO" altLang="en-US" b="1" dirty="0" smtClean="0">
                <a:solidFill>
                  <a:srgbClr val="0000FF"/>
                </a:solidFill>
              </a:rPr>
              <a:t> SCHOOL “SAINT ANDREW”</a:t>
            </a:r>
          </a:p>
          <a:p>
            <a:r>
              <a:rPr lang="en-US" altLang="en-US" b="1" dirty="0" smtClean="0">
                <a:effectLst/>
              </a:rPr>
              <a:t>SHORT  PRESENTATION </a:t>
            </a:r>
          </a:p>
          <a:p>
            <a:endParaRPr lang="ro-RO" dirty="0"/>
          </a:p>
        </p:txBody>
      </p:sp>
      <p:pic>
        <p:nvPicPr>
          <p:cNvPr id="5" name="Picture 9" descr="EU flag-Erasmus+_vect_POS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539544"/>
            <a:ext cx="3923928" cy="76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Picture 012"/>
          <p:cNvPicPr>
            <a:picLocks noChangeAspect="1" noChangeArrowheads="1"/>
          </p:cNvPicPr>
          <p:nvPr/>
        </p:nvPicPr>
        <p:blipFill>
          <a:blip r:embed="rId3">
            <a:lum bright="12000" contrast="8000"/>
            <a:extLst>
              <a:ext uri="{28A0092B-C50C-407E-A947-70E740481C1C}">
                <a14:useLocalDpi xmlns:a14="http://schemas.microsoft.com/office/drawing/2010/main" val="0"/>
              </a:ext>
            </a:extLst>
          </a:blip>
          <a:srcRect/>
          <a:stretch>
            <a:fillRect/>
          </a:stretch>
        </p:blipFill>
        <p:spPr bwMode="auto">
          <a:xfrm>
            <a:off x="5724128" y="3933056"/>
            <a:ext cx="2952328" cy="28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7284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33923" y="-1172600"/>
            <a:ext cx="6864413" cy="91322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6510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indent="0">
              <a:buNone/>
            </a:pPr>
            <a:r>
              <a:rPr lang="ro-RO" b="1" dirty="0" smtClean="0"/>
              <a:t>	</a:t>
            </a:r>
            <a:r>
              <a:rPr lang="en-US" b="1" dirty="0" err="1" smtClean="0"/>
              <a:t>Vlad</a:t>
            </a:r>
            <a:r>
              <a:rPr lang="en-US" b="1" dirty="0" smtClean="0"/>
              <a:t> </a:t>
            </a:r>
            <a:r>
              <a:rPr lang="en-US" b="1" dirty="0" err="1"/>
              <a:t>Țepeș</a:t>
            </a:r>
            <a:r>
              <a:rPr lang="en-US" b="1" dirty="0"/>
              <a:t> became famous for his severity and because he used to impale his enemies. Vlad, also called The </a:t>
            </a:r>
            <a:r>
              <a:rPr lang="en-US" b="1" dirty="0" err="1"/>
              <a:t>Impaler</a:t>
            </a:r>
            <a:r>
              <a:rPr lang="en-US" b="1" dirty="0"/>
              <a:t>, was “a gentleman without a doubt of terrible cruelty</a:t>
            </a:r>
            <a:r>
              <a:rPr lang="en-US" b="1" dirty="0" smtClean="0"/>
              <a:t>”</a:t>
            </a:r>
            <a:r>
              <a:rPr lang="ro-RO" b="1" dirty="0" smtClean="0"/>
              <a:t> </a:t>
            </a:r>
            <a:r>
              <a:rPr lang="en-US" b="1" dirty="0" smtClean="0"/>
              <a:t>who </a:t>
            </a:r>
            <a:r>
              <a:rPr lang="en-US" b="1" dirty="0"/>
              <a:t>had a habit of impaling his enemies or those who disobeyed him within the country. </a:t>
            </a:r>
            <a:endParaRPr lang="ro-RO" b="1" dirty="0"/>
          </a:p>
        </p:txBody>
      </p:sp>
    </p:spTree>
    <p:extLst>
      <p:ext uri="{BB962C8B-B14F-4D97-AF65-F5344CB8AC3E}">
        <p14:creationId xmlns:p14="http://schemas.microsoft.com/office/powerpoint/2010/main" val="204785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528" y="0"/>
            <a:ext cx="9324528" cy="6858000"/>
          </a:xfrm>
          <a:prstGeom prst="rect">
            <a:avLst/>
          </a:prstGeom>
        </p:spPr>
      </p:pic>
    </p:spTree>
    <p:extLst>
      <p:ext uri="{BB962C8B-B14F-4D97-AF65-F5344CB8AC3E}">
        <p14:creationId xmlns:p14="http://schemas.microsoft.com/office/powerpoint/2010/main" val="106921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None/>
            </a:pPr>
            <a:r>
              <a:rPr lang="ro-RO" dirty="0" smtClean="0"/>
              <a:t>	</a:t>
            </a:r>
            <a:r>
              <a:rPr lang="en-US" b="1" dirty="0" smtClean="0"/>
              <a:t>It </a:t>
            </a:r>
            <a:r>
              <a:rPr lang="en-US" b="1" dirty="0"/>
              <a:t>is said that as soon as he became the ruler, in 1456, he ordered the gathering of all thieves and beggars, locked them in a house and after he feasted them, he set the house on fire. He also impaled rebellious or disobedient boyars</a:t>
            </a:r>
            <a:r>
              <a:rPr lang="ro-RO" b="1" dirty="0"/>
              <a:t> .</a:t>
            </a:r>
          </a:p>
        </p:txBody>
      </p:sp>
    </p:spTree>
    <p:extLst>
      <p:ext uri="{BB962C8B-B14F-4D97-AF65-F5344CB8AC3E}">
        <p14:creationId xmlns:p14="http://schemas.microsoft.com/office/powerpoint/2010/main" val="403770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indent="0">
              <a:buNone/>
            </a:pPr>
            <a:r>
              <a:rPr lang="ro-RO" b="1" dirty="0" smtClean="0"/>
              <a:t>	</a:t>
            </a:r>
            <a:r>
              <a:rPr lang="en-US" b="1" dirty="0" smtClean="0"/>
              <a:t>The </a:t>
            </a:r>
            <a:r>
              <a:rPr lang="en-US" b="1" dirty="0"/>
              <a:t>origin of the nickname “Dracula” and “the </a:t>
            </a:r>
            <a:r>
              <a:rPr lang="en-US" b="1" dirty="0" err="1"/>
              <a:t>Impaler</a:t>
            </a:r>
            <a:r>
              <a:rPr lang="en-US" b="1" dirty="0"/>
              <a:t>” were received into the Order of the Dragon. The Order could be compared with that of The Knights of </a:t>
            </a:r>
            <a:r>
              <a:rPr lang="en-US" b="1" dirty="0" smtClean="0"/>
              <a:t>Malta </a:t>
            </a:r>
            <a:r>
              <a:rPr lang="en-US" b="1" dirty="0"/>
              <a:t>or with that of the Teutonic </a:t>
            </a:r>
            <a:r>
              <a:rPr lang="en-US" b="1" dirty="0" smtClean="0"/>
              <a:t>Knights</a:t>
            </a:r>
            <a:r>
              <a:rPr lang="ro-RO" b="1" dirty="0" smtClean="0"/>
              <a:t> </a:t>
            </a:r>
            <a:r>
              <a:rPr lang="en-US" b="1" dirty="0" smtClean="0"/>
              <a:t>( </a:t>
            </a:r>
            <a:r>
              <a:rPr lang="en-US" b="1" dirty="0"/>
              <a:t>a religious German Catholic order formed at the end of the 12th century</a:t>
            </a:r>
            <a:r>
              <a:rPr lang="en-US" b="1" dirty="0" smtClean="0"/>
              <a:t>). </a:t>
            </a:r>
            <a:endParaRPr lang="ro-RO" b="1" dirty="0"/>
          </a:p>
        </p:txBody>
      </p:sp>
    </p:spTree>
    <p:extLst>
      <p:ext uri="{BB962C8B-B14F-4D97-AF65-F5344CB8AC3E}">
        <p14:creationId xmlns:p14="http://schemas.microsoft.com/office/powerpoint/2010/main" val="49860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520" y="116633"/>
            <a:ext cx="9217024" cy="6624736"/>
          </a:xfrm>
        </p:spPr>
      </p:pic>
    </p:spTree>
    <p:extLst>
      <p:ext uri="{BB962C8B-B14F-4D97-AF65-F5344CB8AC3E}">
        <p14:creationId xmlns:p14="http://schemas.microsoft.com/office/powerpoint/2010/main" val="380027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indent="0">
              <a:buNone/>
            </a:pPr>
            <a:r>
              <a:rPr lang="ro-RO" b="1" dirty="0" smtClean="0"/>
              <a:t>	</a:t>
            </a:r>
            <a:r>
              <a:rPr lang="en-US" b="1" dirty="0" smtClean="0"/>
              <a:t>The </a:t>
            </a:r>
            <a:r>
              <a:rPr lang="en-US" b="1" dirty="0"/>
              <a:t>character Dracula from the book "Dracula" by Bram Stoker is not directly based on the reign of </a:t>
            </a:r>
            <a:r>
              <a:rPr lang="en-US" b="1" dirty="0" err="1"/>
              <a:t>Vlad</a:t>
            </a:r>
            <a:r>
              <a:rPr lang="en-US" b="1" dirty="0"/>
              <a:t> </a:t>
            </a:r>
            <a:r>
              <a:rPr lang="en-US" b="1" dirty="0" err="1"/>
              <a:t>Drăculea</a:t>
            </a:r>
            <a:r>
              <a:rPr lang="en-US" b="1" dirty="0"/>
              <a:t>, but is a fiction that takes place in Transylvania and England in the 19th century. From success novel, Transylvania is associated with the fictional character Dracula. </a:t>
            </a:r>
            <a:endParaRPr lang="ro-RO" b="1" dirty="0"/>
          </a:p>
        </p:txBody>
      </p:sp>
    </p:spTree>
    <p:extLst>
      <p:ext uri="{BB962C8B-B14F-4D97-AF65-F5344CB8AC3E}">
        <p14:creationId xmlns:p14="http://schemas.microsoft.com/office/powerpoint/2010/main" val="84179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024" y="-315416"/>
            <a:ext cx="9217024" cy="7749480"/>
          </a:xfrm>
        </p:spPr>
      </p:pic>
    </p:spTree>
    <p:extLst>
      <p:ext uri="{BB962C8B-B14F-4D97-AF65-F5344CB8AC3E}">
        <p14:creationId xmlns:p14="http://schemas.microsoft.com/office/powerpoint/2010/main" val="24827973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None/>
            </a:pPr>
            <a:r>
              <a:rPr lang="ro-RO" b="1" dirty="0" smtClean="0"/>
              <a:t>	</a:t>
            </a:r>
            <a:r>
              <a:rPr lang="en-US" b="1" dirty="0" smtClean="0"/>
              <a:t>The </a:t>
            </a:r>
            <a:r>
              <a:rPr lang="en-US" b="1" dirty="0"/>
              <a:t>Irish writer Bram Stoker could consult some of those engravings at the Royal Library in London Saxons from the 15th century, which were also found in the collections of the British Museum, in which </a:t>
            </a:r>
            <a:r>
              <a:rPr lang="en-US" b="1" dirty="0" err="1"/>
              <a:t>Vlad</a:t>
            </a:r>
            <a:r>
              <a:rPr lang="en-US" b="1" dirty="0"/>
              <a:t> the </a:t>
            </a:r>
            <a:r>
              <a:rPr lang="en-US" b="1" dirty="0" err="1"/>
              <a:t>Impaler</a:t>
            </a:r>
            <a:r>
              <a:rPr lang="en-US" b="1" dirty="0"/>
              <a:t> is described as a monster, a vampire who drinks human blood and a great lover of cruelty.</a:t>
            </a:r>
            <a:endParaRPr lang="ro-RO" b="1" dirty="0"/>
          </a:p>
          <a:p>
            <a:endParaRPr lang="ro-RO" dirty="0"/>
          </a:p>
        </p:txBody>
      </p:sp>
    </p:spTree>
    <p:extLst>
      <p:ext uri="{BB962C8B-B14F-4D97-AF65-F5344CB8AC3E}">
        <p14:creationId xmlns:p14="http://schemas.microsoft.com/office/powerpoint/2010/main" val="400196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None/>
            </a:pPr>
            <a:r>
              <a:rPr lang="ro-RO" b="1" dirty="0" smtClean="0"/>
              <a:t>	</a:t>
            </a:r>
            <a:r>
              <a:rPr lang="en-US" b="1" dirty="0" smtClean="0"/>
              <a:t>The </a:t>
            </a:r>
            <a:r>
              <a:rPr lang="en-US" b="1" dirty="0"/>
              <a:t>character Dracula is not directly based on the reign of </a:t>
            </a:r>
            <a:r>
              <a:rPr lang="en-US" b="1" dirty="0" err="1"/>
              <a:t>Vlad</a:t>
            </a:r>
            <a:r>
              <a:rPr lang="en-US" b="1" dirty="0"/>
              <a:t> </a:t>
            </a:r>
            <a:r>
              <a:rPr lang="en-US" b="1" dirty="0" err="1"/>
              <a:t>Drăculea</a:t>
            </a:r>
            <a:r>
              <a:rPr lang="en-US" b="1" dirty="0"/>
              <a:t>, but is a fiction that takes place in Transylvania and England in the 19th century. Bran Castle, a modern-day tourist attraction in Transylvania that is often referred to as Dracula's castle, was never the residence of the </a:t>
            </a:r>
            <a:r>
              <a:rPr lang="en-US" b="1" dirty="0" err="1"/>
              <a:t>Wallachian</a:t>
            </a:r>
            <a:r>
              <a:rPr lang="en-US" b="1" dirty="0"/>
              <a:t> prince.</a:t>
            </a:r>
            <a:endParaRPr lang="ro-RO" b="1" dirty="0"/>
          </a:p>
        </p:txBody>
      </p:sp>
    </p:spTree>
    <p:extLst>
      <p:ext uri="{BB962C8B-B14F-4D97-AF65-F5344CB8AC3E}">
        <p14:creationId xmlns:p14="http://schemas.microsoft.com/office/powerpoint/2010/main" val="362923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Făt</a:t>
            </a:r>
            <a:r>
              <a:rPr lang="en-US" b="1" dirty="0"/>
              <a:t> </a:t>
            </a:r>
            <a:r>
              <a:rPr lang="en-US" b="1" dirty="0" err="1"/>
              <a:t>Frumos</a:t>
            </a:r>
            <a:endParaRPr lang="ro-RO" b="1" dirty="0"/>
          </a:p>
        </p:txBody>
      </p:sp>
      <p:sp>
        <p:nvSpPr>
          <p:cNvPr id="3" name="Content Placeholder 2"/>
          <p:cNvSpPr>
            <a:spLocks noGrp="1"/>
          </p:cNvSpPr>
          <p:nvPr>
            <p:ph idx="1"/>
          </p:nvPr>
        </p:nvSpPr>
        <p:spPr/>
        <p:txBody>
          <a:bodyPr/>
          <a:lstStyle/>
          <a:p>
            <a:pPr indent="0">
              <a:buNone/>
            </a:pPr>
            <a:r>
              <a:rPr lang="ro-RO" b="1" dirty="0" smtClean="0"/>
              <a:t>	</a:t>
            </a:r>
            <a:r>
              <a:rPr lang="en-US" b="1" dirty="0" smtClean="0"/>
              <a:t>Prince </a:t>
            </a:r>
            <a:r>
              <a:rPr lang="en-US" b="1" dirty="0"/>
              <a:t>Charming is the hero character in Romanian mythology. In most stories, he battles dragons and witches in order to free his beloved, Ileana </a:t>
            </a:r>
            <a:r>
              <a:rPr lang="en-US" b="1" dirty="0" err="1"/>
              <a:t>Cosânzeana</a:t>
            </a:r>
            <a:r>
              <a:rPr lang="en-US" b="1" dirty="0"/>
              <a:t>. </a:t>
            </a:r>
            <a:r>
              <a:rPr lang="en-US" dirty="0" smtClean="0"/>
              <a:t/>
            </a:r>
            <a:br>
              <a:rPr lang="en-US" dirty="0" smtClean="0"/>
            </a:br>
            <a:endParaRPr lang="ro-RO"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3861049"/>
            <a:ext cx="3814192" cy="3209618"/>
          </a:xfrm>
          <a:prstGeom prst="rect">
            <a:avLst/>
          </a:prstGeom>
        </p:spPr>
      </p:pic>
    </p:spTree>
    <p:extLst>
      <p:ext uri="{BB962C8B-B14F-4D97-AF65-F5344CB8AC3E}">
        <p14:creationId xmlns:p14="http://schemas.microsoft.com/office/powerpoint/2010/main" val="100525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536" y="0"/>
            <a:ext cx="9577064" cy="6858000"/>
          </a:xfrm>
        </p:spPr>
      </p:pic>
    </p:spTree>
    <p:extLst>
      <p:ext uri="{BB962C8B-B14F-4D97-AF65-F5344CB8AC3E}">
        <p14:creationId xmlns:p14="http://schemas.microsoft.com/office/powerpoint/2010/main" val="330028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indent="0">
              <a:buNone/>
            </a:pPr>
            <a:r>
              <a:rPr lang="ro-RO" b="1" dirty="0" smtClean="0"/>
              <a:t>	</a:t>
            </a:r>
            <a:r>
              <a:rPr lang="en-US" b="1" dirty="0" smtClean="0"/>
              <a:t>Dracula </a:t>
            </a:r>
            <a:r>
              <a:rPr lang="en-US" b="1" dirty="0"/>
              <a:t>has become one of the best known fictional characters in the world. Due to his longstanding fame, Dracula continues to be a popular choice for a Halloween costume.</a:t>
            </a:r>
            <a:endParaRPr lang="ro-RO" b="1" dirty="0"/>
          </a:p>
          <a:p>
            <a:endParaRPr lang="ro-RO"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9777" y="3880020"/>
            <a:ext cx="2952328" cy="2717332"/>
          </a:xfrm>
          <a:prstGeom prst="rect">
            <a:avLst/>
          </a:prstGeom>
        </p:spPr>
      </p:pic>
    </p:spTree>
    <p:extLst>
      <p:ext uri="{BB962C8B-B14F-4D97-AF65-F5344CB8AC3E}">
        <p14:creationId xmlns:p14="http://schemas.microsoft.com/office/powerpoint/2010/main" val="99646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764704"/>
            <a:ext cx="7128792" cy="5256584"/>
          </a:xfrm>
        </p:spPr>
      </p:pic>
    </p:spTree>
    <p:extLst>
      <p:ext uri="{BB962C8B-B14F-4D97-AF65-F5344CB8AC3E}">
        <p14:creationId xmlns:p14="http://schemas.microsoft.com/office/powerpoint/2010/main" val="43029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492896"/>
            <a:ext cx="6400800" cy="661784"/>
          </a:xfrm>
        </p:spPr>
        <p:txBody>
          <a:bodyPr/>
          <a:lstStyle/>
          <a:p>
            <a:r>
              <a:rPr lang="ro-RO" b="1" dirty="0" smtClean="0"/>
              <a:t>Baba dochia</a:t>
            </a:r>
            <a:endParaRPr lang="en-US" b="1" dirty="0"/>
          </a:p>
        </p:txBody>
      </p:sp>
      <p:sp>
        <p:nvSpPr>
          <p:cNvPr id="3" name="Subtitle 2"/>
          <p:cNvSpPr>
            <a:spLocks noGrp="1"/>
          </p:cNvSpPr>
          <p:nvPr>
            <p:ph type="subTitle" idx="1"/>
          </p:nvPr>
        </p:nvSpPr>
        <p:spPr>
          <a:xfrm>
            <a:off x="1371600" y="3429000"/>
            <a:ext cx="6400800" cy="2016224"/>
          </a:xfrm>
        </p:spPr>
        <p:txBody>
          <a:bodyPr>
            <a:noAutofit/>
          </a:bodyPr>
          <a:lstStyle/>
          <a:p>
            <a:pPr indent="457200" algn="just"/>
            <a:r>
              <a:rPr lang="en-US" sz="1800" b="1" i="0" dirty="0">
                <a:solidFill>
                  <a:schemeClr val="bg2">
                    <a:lumMod val="50000"/>
                  </a:schemeClr>
                </a:solidFill>
              </a:rPr>
              <a:t>Baba </a:t>
            </a:r>
            <a:r>
              <a:rPr lang="en-US" sz="1800" b="1" i="0" dirty="0" err="1">
                <a:solidFill>
                  <a:schemeClr val="bg2">
                    <a:lumMod val="50000"/>
                  </a:schemeClr>
                </a:solidFill>
              </a:rPr>
              <a:t>Dochia</a:t>
            </a:r>
            <a:r>
              <a:rPr lang="en-US" sz="1800" b="1" i="0" dirty="0">
                <a:solidFill>
                  <a:schemeClr val="bg2">
                    <a:lumMod val="50000"/>
                  </a:schemeClr>
                </a:solidFill>
              </a:rPr>
              <a:t> (or Baba </a:t>
            </a:r>
            <a:r>
              <a:rPr lang="en-US" sz="1800" b="1" i="0" dirty="0" err="1">
                <a:solidFill>
                  <a:schemeClr val="bg2">
                    <a:lumMod val="50000"/>
                  </a:schemeClr>
                </a:solidFill>
              </a:rPr>
              <a:t>Odochia</a:t>
            </a:r>
            <a:r>
              <a:rPr lang="en-US" sz="1800" b="1" i="0" dirty="0">
                <a:solidFill>
                  <a:schemeClr val="bg2">
                    <a:lumMod val="50000"/>
                  </a:schemeClr>
                </a:solidFill>
              </a:rPr>
              <a:t>) is one of the most important characters in Romanian mythology. Some theories claim that the name would be related to the Holy Martyr </a:t>
            </a:r>
            <a:r>
              <a:rPr lang="en-US" sz="1800" b="1" i="0" dirty="0" err="1">
                <a:solidFill>
                  <a:schemeClr val="bg2">
                    <a:lumMod val="50000"/>
                  </a:schemeClr>
                </a:solidFill>
              </a:rPr>
              <a:t>Evdokia</a:t>
            </a:r>
            <a:r>
              <a:rPr lang="en-US" sz="1800" b="1" i="0" dirty="0">
                <a:solidFill>
                  <a:schemeClr val="bg2">
                    <a:lumMod val="50000"/>
                  </a:schemeClr>
                </a:solidFill>
              </a:rPr>
              <a:t> celebrated in the old style calendar on March 1st.</a:t>
            </a:r>
          </a:p>
        </p:txBody>
      </p:sp>
    </p:spTree>
    <p:extLst>
      <p:ext uri="{BB962C8B-B14F-4D97-AF65-F5344CB8AC3E}">
        <p14:creationId xmlns:p14="http://schemas.microsoft.com/office/powerpoint/2010/main" val="1166574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2492896"/>
            <a:ext cx="7344816" cy="3000821"/>
          </a:xfrm>
          <a:prstGeom prst="rect">
            <a:avLst/>
          </a:prstGeom>
          <a:noFill/>
        </p:spPr>
        <p:txBody>
          <a:bodyPr wrap="square" rtlCol="0">
            <a:spAutoFit/>
          </a:bodyPr>
          <a:lstStyle/>
          <a:p>
            <a:pPr indent="457200" algn="just">
              <a:lnSpc>
                <a:spcPct val="150000"/>
              </a:lnSpc>
              <a:spcBef>
                <a:spcPts val="42"/>
              </a:spcBef>
            </a:pPr>
            <a:r>
              <a:rPr lang="en-US" b="1" dirty="0">
                <a:solidFill>
                  <a:schemeClr val="bg2">
                    <a:lumMod val="50000"/>
                  </a:schemeClr>
                </a:solidFill>
              </a:rPr>
              <a:t>Baba </a:t>
            </a:r>
            <a:r>
              <a:rPr lang="ro-RO" b="1" dirty="0" smtClean="0">
                <a:solidFill>
                  <a:schemeClr val="bg2">
                    <a:lumMod val="50000"/>
                  </a:schemeClr>
                </a:solidFill>
              </a:rPr>
              <a:t>Dochia i</a:t>
            </a:r>
            <a:r>
              <a:rPr lang="en-US" b="1" dirty="0" smtClean="0">
                <a:solidFill>
                  <a:schemeClr val="bg2">
                    <a:lumMod val="50000"/>
                  </a:schemeClr>
                </a:solidFill>
              </a:rPr>
              <a:t>s </a:t>
            </a:r>
            <a:r>
              <a:rPr lang="en-US" b="1" dirty="0">
                <a:solidFill>
                  <a:schemeClr val="bg2">
                    <a:lumMod val="50000"/>
                  </a:schemeClr>
                </a:solidFill>
              </a:rPr>
              <a:t>the name of a </a:t>
            </a:r>
            <a:r>
              <a:rPr lang="ro-RO" b="1" dirty="0" smtClean="0">
                <a:solidFill>
                  <a:schemeClr val="bg2">
                    <a:lumMod val="50000"/>
                  </a:schemeClr>
                </a:solidFill>
              </a:rPr>
              <a:t>Romanian</a:t>
            </a:r>
            <a:r>
              <a:rPr lang="en-US" b="1" dirty="0" smtClean="0">
                <a:solidFill>
                  <a:schemeClr val="bg2">
                    <a:lumMod val="50000"/>
                  </a:schemeClr>
                </a:solidFill>
              </a:rPr>
              <a:t> </a:t>
            </a:r>
            <a:r>
              <a:rPr lang="en-US" b="1" dirty="0">
                <a:solidFill>
                  <a:schemeClr val="bg2">
                    <a:lumMod val="50000"/>
                  </a:schemeClr>
                </a:solidFill>
              </a:rPr>
              <a:t>mythical figure who brings with her the end of the cold winter and the beginning of the spring. Her holiday of the same name is celebrated in </a:t>
            </a:r>
            <a:r>
              <a:rPr lang="ro-RO" b="1" dirty="0" smtClean="0">
                <a:solidFill>
                  <a:schemeClr val="bg2">
                    <a:lumMod val="50000"/>
                  </a:schemeClr>
                </a:solidFill>
              </a:rPr>
              <a:t>Romania</a:t>
            </a:r>
            <a:r>
              <a:rPr lang="en-US" b="1" dirty="0" smtClean="0">
                <a:solidFill>
                  <a:schemeClr val="bg2">
                    <a:lumMod val="50000"/>
                  </a:schemeClr>
                </a:solidFill>
              </a:rPr>
              <a:t> </a:t>
            </a:r>
            <a:r>
              <a:rPr lang="en-US" b="1" dirty="0">
                <a:solidFill>
                  <a:schemeClr val="bg2">
                    <a:lumMod val="50000"/>
                  </a:schemeClr>
                </a:solidFill>
              </a:rPr>
              <a:t>on March </a:t>
            </a:r>
            <a:r>
              <a:rPr lang="ro-RO" b="1" dirty="0" smtClean="0">
                <a:solidFill>
                  <a:schemeClr val="bg2">
                    <a:lumMod val="50000"/>
                  </a:schemeClr>
                </a:solidFill>
              </a:rPr>
              <a:t>1st</a:t>
            </a:r>
            <a:r>
              <a:rPr lang="en-US" b="1" dirty="0" smtClean="0">
                <a:solidFill>
                  <a:schemeClr val="bg2">
                    <a:lumMod val="50000"/>
                  </a:schemeClr>
                </a:solidFill>
              </a:rPr>
              <a:t> </a:t>
            </a:r>
            <a:r>
              <a:rPr lang="en-US" b="1" dirty="0">
                <a:solidFill>
                  <a:schemeClr val="bg2">
                    <a:lumMod val="50000"/>
                  </a:schemeClr>
                </a:solidFill>
              </a:rPr>
              <a:t>with the exchange and wearing of </a:t>
            </a:r>
            <a:r>
              <a:rPr lang="en-US" b="1" dirty="0" smtClean="0">
                <a:solidFill>
                  <a:schemeClr val="bg2">
                    <a:lumMod val="50000"/>
                  </a:schemeClr>
                </a:solidFill>
              </a:rPr>
              <a:t>m</a:t>
            </a:r>
            <a:r>
              <a:rPr lang="ro-RO" b="1" dirty="0" smtClean="0">
                <a:solidFill>
                  <a:schemeClr val="bg2">
                    <a:lumMod val="50000"/>
                  </a:schemeClr>
                </a:solidFill>
              </a:rPr>
              <a:t>ărțișor (</a:t>
            </a:r>
            <a:r>
              <a:rPr lang="en-US" b="1" dirty="0">
                <a:solidFill>
                  <a:schemeClr val="bg2">
                    <a:lumMod val="50000"/>
                  </a:schemeClr>
                </a:solidFill>
              </a:rPr>
              <a:t>a small piece of jewelry tied to a braided cord of white and red </a:t>
            </a:r>
            <a:r>
              <a:rPr lang="en-US" b="1" dirty="0" smtClean="0">
                <a:solidFill>
                  <a:schemeClr val="bg2">
                    <a:lumMod val="50000"/>
                  </a:schemeClr>
                </a:solidFill>
              </a:rPr>
              <a:t>thread</a:t>
            </a:r>
            <a:r>
              <a:rPr lang="ro-RO" b="1" dirty="0" smtClean="0">
                <a:solidFill>
                  <a:schemeClr val="bg2">
                    <a:lumMod val="50000"/>
                  </a:schemeClr>
                </a:solidFill>
              </a:rPr>
              <a:t>)</a:t>
            </a:r>
            <a:r>
              <a:rPr lang="en-US" b="1" dirty="0">
                <a:solidFill>
                  <a:schemeClr val="bg2">
                    <a:lumMod val="50000"/>
                  </a:schemeClr>
                </a:solidFill>
              </a:rPr>
              <a:t>. </a:t>
            </a:r>
            <a:r>
              <a:rPr lang="ro-RO" b="1" dirty="0">
                <a:solidFill>
                  <a:schemeClr val="bg2">
                    <a:lumMod val="50000"/>
                  </a:schemeClr>
                </a:solidFill>
              </a:rPr>
              <a:t>T</a:t>
            </a:r>
            <a:r>
              <a:rPr lang="en-US" b="1" dirty="0" smtClean="0">
                <a:solidFill>
                  <a:schemeClr val="bg2">
                    <a:lumMod val="50000"/>
                  </a:schemeClr>
                </a:solidFill>
              </a:rPr>
              <a:t>he </a:t>
            </a:r>
            <a:r>
              <a:rPr lang="en-US" b="1" dirty="0">
                <a:solidFill>
                  <a:schemeClr val="bg2">
                    <a:lumMod val="50000"/>
                  </a:schemeClr>
                </a:solidFill>
              </a:rPr>
              <a:t>tradition of giving friends red-and-white interwoven </a:t>
            </a:r>
            <a:r>
              <a:rPr lang="en-US" b="1" dirty="0" smtClean="0">
                <a:solidFill>
                  <a:schemeClr val="bg2">
                    <a:lumMod val="50000"/>
                  </a:schemeClr>
                </a:solidFill>
              </a:rPr>
              <a:t>strings</a:t>
            </a:r>
            <a:r>
              <a:rPr lang="ro-RO" b="1" dirty="0" smtClean="0">
                <a:solidFill>
                  <a:schemeClr val="bg2">
                    <a:lumMod val="50000"/>
                  </a:schemeClr>
                </a:solidFill>
              </a:rPr>
              <a:t>,</a:t>
            </a:r>
            <a:r>
              <a:rPr lang="en-US" b="1" dirty="0" smtClean="0">
                <a:solidFill>
                  <a:schemeClr val="bg2">
                    <a:lumMod val="50000"/>
                  </a:schemeClr>
                </a:solidFill>
              </a:rPr>
              <a:t> </a:t>
            </a:r>
            <a:r>
              <a:rPr lang="en-US" b="1" dirty="0">
                <a:solidFill>
                  <a:schemeClr val="bg2">
                    <a:lumMod val="50000"/>
                  </a:schemeClr>
                </a:solidFill>
              </a:rPr>
              <a:t>brings health and happiness during the year and is a reminder that spring is near.</a:t>
            </a:r>
            <a:endParaRPr lang="ro-RO" b="1" dirty="0" smtClean="0">
              <a:solidFill>
                <a:schemeClr val="bg2">
                  <a:lumMod val="50000"/>
                </a:schemeClr>
              </a:solidFill>
            </a:endParaRPr>
          </a:p>
        </p:txBody>
      </p:sp>
    </p:spTree>
    <p:extLst>
      <p:ext uri="{BB962C8B-B14F-4D97-AF65-F5344CB8AC3E}">
        <p14:creationId xmlns:p14="http://schemas.microsoft.com/office/powerpoint/2010/main" val="1517106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3" y="2323320"/>
            <a:ext cx="7386640" cy="3000821"/>
          </a:xfrm>
          <a:prstGeom prst="rect">
            <a:avLst/>
          </a:prstGeom>
          <a:noFill/>
        </p:spPr>
        <p:txBody>
          <a:bodyPr wrap="square" rtlCol="0">
            <a:spAutoFit/>
          </a:bodyPr>
          <a:lstStyle/>
          <a:p>
            <a:pPr indent="457200" algn="just">
              <a:lnSpc>
                <a:spcPct val="150000"/>
              </a:lnSpc>
              <a:spcBef>
                <a:spcPts val="42"/>
              </a:spcBef>
            </a:pPr>
            <a:r>
              <a:rPr lang="ro-RO" b="1" dirty="0" smtClean="0">
                <a:solidFill>
                  <a:schemeClr val="bg2">
                    <a:lumMod val="50000"/>
                  </a:schemeClr>
                </a:solidFill>
              </a:rPr>
              <a:t>The feisty old lady </a:t>
            </a:r>
            <a:r>
              <a:rPr lang="en-US" b="1" dirty="0" err="1" smtClean="0">
                <a:solidFill>
                  <a:schemeClr val="bg2">
                    <a:lumMod val="50000"/>
                  </a:schemeClr>
                </a:solidFill>
              </a:rPr>
              <a:t>Dochia</a:t>
            </a:r>
            <a:r>
              <a:rPr lang="en-US" b="1" dirty="0">
                <a:solidFill>
                  <a:schemeClr val="bg2">
                    <a:lumMod val="50000"/>
                  </a:schemeClr>
                </a:solidFill>
              </a:rPr>
              <a:t>, called in </a:t>
            </a:r>
            <a:r>
              <a:rPr lang="en-US" b="1" dirty="0" smtClean="0">
                <a:solidFill>
                  <a:schemeClr val="bg2">
                    <a:lumMod val="50000"/>
                  </a:schemeClr>
                </a:solidFill>
              </a:rPr>
              <a:t>B</a:t>
            </a:r>
            <a:r>
              <a:rPr lang="ro-RO" b="1" dirty="0" smtClean="0">
                <a:solidFill>
                  <a:schemeClr val="bg2">
                    <a:lumMod val="50000"/>
                  </a:schemeClr>
                </a:solidFill>
              </a:rPr>
              <a:t>a</a:t>
            </a:r>
            <a:r>
              <a:rPr lang="en-US" b="1" dirty="0" err="1" smtClean="0">
                <a:solidFill>
                  <a:schemeClr val="bg2">
                    <a:lumMod val="50000"/>
                  </a:schemeClr>
                </a:solidFill>
              </a:rPr>
              <a:t>ssarabia</a:t>
            </a:r>
            <a:r>
              <a:rPr lang="en-US" b="1" dirty="0" smtClean="0">
                <a:solidFill>
                  <a:schemeClr val="bg2">
                    <a:lumMod val="50000"/>
                  </a:schemeClr>
                </a:solidFill>
              </a:rPr>
              <a:t> </a:t>
            </a:r>
            <a:r>
              <a:rPr lang="en-US" b="1" dirty="0">
                <a:solidFill>
                  <a:schemeClr val="bg2">
                    <a:lumMod val="50000"/>
                  </a:schemeClr>
                </a:solidFill>
              </a:rPr>
              <a:t>as well as in some parts of </a:t>
            </a:r>
            <a:r>
              <a:rPr lang="en-US" b="1" dirty="0" err="1" smtClean="0">
                <a:solidFill>
                  <a:schemeClr val="bg2">
                    <a:lumMod val="50000"/>
                  </a:schemeClr>
                </a:solidFill>
              </a:rPr>
              <a:t>Muntenia</a:t>
            </a:r>
            <a:r>
              <a:rPr lang="en-US" b="1" dirty="0" smtClean="0">
                <a:solidFill>
                  <a:schemeClr val="bg2">
                    <a:lumMod val="50000"/>
                  </a:schemeClr>
                </a:solidFill>
              </a:rPr>
              <a:t>, </a:t>
            </a:r>
            <a:r>
              <a:rPr lang="en-US" b="1" dirty="0">
                <a:solidFill>
                  <a:schemeClr val="bg2">
                    <a:lumMod val="50000"/>
                  </a:schemeClr>
                </a:solidFill>
              </a:rPr>
              <a:t>Baba </a:t>
            </a:r>
            <a:r>
              <a:rPr lang="en-US" b="1" dirty="0" smtClean="0">
                <a:solidFill>
                  <a:schemeClr val="bg2">
                    <a:lumMod val="50000"/>
                  </a:schemeClr>
                </a:solidFill>
              </a:rPr>
              <a:t>Marta, </a:t>
            </a:r>
            <a:r>
              <a:rPr lang="en-US" b="1" dirty="0">
                <a:solidFill>
                  <a:schemeClr val="bg2">
                    <a:lumMod val="50000"/>
                  </a:schemeClr>
                </a:solidFill>
              </a:rPr>
              <a:t>always had an aura of mystery around her</a:t>
            </a:r>
            <a:r>
              <a:rPr lang="en-US" b="1" dirty="0" smtClean="0">
                <a:solidFill>
                  <a:schemeClr val="bg2">
                    <a:lumMod val="50000"/>
                  </a:schemeClr>
                </a:solidFill>
              </a:rPr>
              <a:t>.</a:t>
            </a:r>
            <a:r>
              <a:rPr lang="ro-RO" b="1" dirty="0" smtClean="0">
                <a:solidFill>
                  <a:schemeClr val="bg2">
                    <a:lumMod val="50000"/>
                  </a:schemeClr>
                </a:solidFill>
              </a:rPr>
              <a:t> </a:t>
            </a:r>
            <a:endParaRPr lang="en-US" b="1" dirty="0" smtClean="0">
              <a:solidFill>
                <a:schemeClr val="bg2">
                  <a:lumMod val="50000"/>
                </a:schemeClr>
              </a:solidFill>
            </a:endParaRPr>
          </a:p>
          <a:p>
            <a:pPr indent="457200" algn="just">
              <a:lnSpc>
                <a:spcPct val="150000"/>
              </a:lnSpc>
              <a:spcBef>
                <a:spcPts val="42"/>
              </a:spcBef>
            </a:pPr>
            <a:r>
              <a:rPr lang="en-US" b="1" dirty="0" smtClean="0">
                <a:solidFill>
                  <a:schemeClr val="bg2">
                    <a:lumMod val="50000"/>
                  </a:schemeClr>
                </a:solidFill>
              </a:rPr>
              <a:t>There </a:t>
            </a:r>
            <a:r>
              <a:rPr lang="en-US" b="1" dirty="0">
                <a:solidFill>
                  <a:schemeClr val="bg2">
                    <a:lumMod val="50000"/>
                  </a:schemeClr>
                </a:solidFill>
              </a:rPr>
              <a:t>are several versions about the legend of </a:t>
            </a:r>
            <a:r>
              <a:rPr lang="en-US" b="1" dirty="0" smtClean="0">
                <a:solidFill>
                  <a:schemeClr val="bg2">
                    <a:lumMod val="50000"/>
                  </a:schemeClr>
                </a:solidFill>
              </a:rPr>
              <a:t>Baba </a:t>
            </a:r>
            <a:r>
              <a:rPr lang="en-US" b="1" dirty="0" err="1">
                <a:solidFill>
                  <a:schemeClr val="bg2">
                    <a:lumMod val="50000"/>
                  </a:schemeClr>
                </a:solidFill>
              </a:rPr>
              <a:t>Dochia</a:t>
            </a:r>
            <a:r>
              <a:rPr lang="en-US" b="1" dirty="0">
                <a:solidFill>
                  <a:schemeClr val="bg2">
                    <a:lumMod val="50000"/>
                  </a:schemeClr>
                </a:solidFill>
              </a:rPr>
              <a:t>, but all of them finally explain the changing weather at the beginning of </a:t>
            </a:r>
            <a:r>
              <a:rPr lang="en-US" b="1" dirty="0" smtClean="0">
                <a:solidFill>
                  <a:schemeClr val="bg2">
                    <a:lumMod val="50000"/>
                  </a:schemeClr>
                </a:solidFill>
              </a:rPr>
              <a:t>March    ( by changing her nine clothes) </a:t>
            </a:r>
            <a:r>
              <a:rPr lang="en-US" b="1" dirty="0">
                <a:solidFill>
                  <a:schemeClr val="bg2">
                    <a:lumMod val="50000"/>
                  </a:schemeClr>
                </a:solidFill>
              </a:rPr>
              <a:t>and the tradition of wearing </a:t>
            </a:r>
            <a:r>
              <a:rPr lang="en-US" b="1" dirty="0" smtClean="0">
                <a:solidFill>
                  <a:schemeClr val="bg2">
                    <a:lumMod val="50000"/>
                  </a:schemeClr>
                </a:solidFill>
              </a:rPr>
              <a:t>M</a:t>
            </a:r>
            <a:r>
              <a:rPr lang="ro-RO" b="1" dirty="0" smtClean="0">
                <a:solidFill>
                  <a:schemeClr val="bg2">
                    <a:lumMod val="50000"/>
                  </a:schemeClr>
                </a:solidFill>
              </a:rPr>
              <a:t>ă</a:t>
            </a:r>
            <a:r>
              <a:rPr lang="en-US" b="1" dirty="0" smtClean="0">
                <a:solidFill>
                  <a:schemeClr val="bg2">
                    <a:lumMod val="50000"/>
                  </a:schemeClr>
                </a:solidFill>
              </a:rPr>
              <a:t>r</a:t>
            </a:r>
            <a:r>
              <a:rPr lang="ro-RO" b="1" dirty="0" smtClean="0">
                <a:solidFill>
                  <a:schemeClr val="bg2">
                    <a:lumMod val="50000"/>
                  </a:schemeClr>
                </a:solidFill>
              </a:rPr>
              <a:t>ț</a:t>
            </a:r>
            <a:r>
              <a:rPr lang="en-US" b="1" dirty="0" err="1" smtClean="0">
                <a:solidFill>
                  <a:schemeClr val="bg2">
                    <a:lumMod val="50000"/>
                  </a:schemeClr>
                </a:solidFill>
              </a:rPr>
              <a:t>i</a:t>
            </a:r>
            <a:r>
              <a:rPr lang="ro-RO" b="1" dirty="0" smtClean="0">
                <a:solidFill>
                  <a:schemeClr val="bg2">
                    <a:lumMod val="50000"/>
                  </a:schemeClr>
                </a:solidFill>
              </a:rPr>
              <a:t>ș</a:t>
            </a:r>
            <a:r>
              <a:rPr lang="en-US" b="1" dirty="0" smtClean="0">
                <a:solidFill>
                  <a:schemeClr val="bg2">
                    <a:lumMod val="50000"/>
                  </a:schemeClr>
                </a:solidFill>
              </a:rPr>
              <a:t>or </a:t>
            </a:r>
            <a:r>
              <a:rPr lang="en-US" b="1" dirty="0">
                <a:solidFill>
                  <a:schemeClr val="bg2">
                    <a:lumMod val="50000"/>
                  </a:schemeClr>
                </a:solidFill>
              </a:rPr>
              <a:t>in </a:t>
            </a:r>
            <a:r>
              <a:rPr lang="en-US" b="1" dirty="0" smtClean="0">
                <a:solidFill>
                  <a:schemeClr val="bg2">
                    <a:lumMod val="50000"/>
                  </a:schemeClr>
                </a:solidFill>
              </a:rPr>
              <a:t>these </a:t>
            </a:r>
            <a:r>
              <a:rPr lang="en-US" b="1" dirty="0">
                <a:solidFill>
                  <a:schemeClr val="bg2">
                    <a:lumMod val="50000"/>
                  </a:schemeClr>
                </a:solidFill>
              </a:rPr>
              <a:t>period of the year. </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797152"/>
            <a:ext cx="1914033" cy="134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268" y="792903"/>
            <a:ext cx="1105559" cy="1513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908720"/>
            <a:ext cx="2016224" cy="1239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455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2564904"/>
            <a:ext cx="7200800" cy="2585323"/>
          </a:xfrm>
          <a:prstGeom prst="rect">
            <a:avLst/>
          </a:prstGeom>
          <a:noFill/>
        </p:spPr>
        <p:txBody>
          <a:bodyPr wrap="square" rtlCol="0">
            <a:spAutoFit/>
          </a:bodyPr>
          <a:lstStyle/>
          <a:p>
            <a:pPr indent="457200" algn="just">
              <a:lnSpc>
                <a:spcPct val="150000"/>
              </a:lnSpc>
              <a:spcBef>
                <a:spcPts val="42"/>
              </a:spcBef>
            </a:pPr>
            <a:r>
              <a:rPr lang="en-US" b="1" dirty="0">
                <a:solidFill>
                  <a:schemeClr val="bg2">
                    <a:lumMod val="50000"/>
                  </a:schemeClr>
                </a:solidFill>
              </a:rPr>
              <a:t> A folk myth associates the nine wool coats taken down by Baba </a:t>
            </a:r>
            <a:r>
              <a:rPr lang="en-US" b="1" dirty="0" err="1">
                <a:solidFill>
                  <a:schemeClr val="bg2">
                    <a:lumMod val="50000"/>
                  </a:schemeClr>
                </a:solidFill>
              </a:rPr>
              <a:t>Dochia</a:t>
            </a:r>
            <a:r>
              <a:rPr lang="en-US" b="1" dirty="0">
                <a:solidFill>
                  <a:schemeClr val="bg2">
                    <a:lumMod val="50000"/>
                  </a:schemeClr>
                </a:solidFill>
              </a:rPr>
              <a:t> with the first nine days of March. It is said that her spirit haunts the Earth between March 1 and March 9, bringing snowstorms and cold weather. Tradition says that on the first day of March, women must choose one of the first nine days of the month as a “</a:t>
            </a:r>
            <a:r>
              <a:rPr lang="en-US" b="1" dirty="0" err="1">
                <a:solidFill>
                  <a:schemeClr val="bg2">
                    <a:lumMod val="50000"/>
                  </a:schemeClr>
                </a:solidFill>
              </a:rPr>
              <a:t>babă</a:t>
            </a:r>
            <a:r>
              <a:rPr lang="en-US" b="1" dirty="0">
                <a:solidFill>
                  <a:schemeClr val="bg2">
                    <a:lumMod val="50000"/>
                  </a:schemeClr>
                </a:solidFill>
              </a:rPr>
              <a:t>” (”old woman</a:t>
            </a:r>
            <a:r>
              <a:rPr lang="en-US" b="1" dirty="0" smtClean="0">
                <a:solidFill>
                  <a:schemeClr val="bg2">
                    <a:lumMod val="50000"/>
                  </a:schemeClr>
                </a:solidFill>
              </a:rPr>
              <a:t>”)</a:t>
            </a:r>
            <a:r>
              <a:rPr lang="ro-RO" b="1" dirty="0" smtClean="0">
                <a:solidFill>
                  <a:schemeClr val="bg2">
                    <a:lumMod val="50000"/>
                  </a:schemeClr>
                </a:solidFill>
              </a:rPr>
              <a:t>.</a:t>
            </a:r>
            <a:endParaRPr lang="en-US" b="1" dirty="0">
              <a:solidFill>
                <a:schemeClr val="bg2">
                  <a:lumMod val="50000"/>
                </a:schemeClr>
              </a:solidFill>
            </a:endParaRPr>
          </a:p>
        </p:txBody>
      </p:sp>
    </p:spTree>
    <p:extLst>
      <p:ext uri="{BB962C8B-B14F-4D97-AF65-F5344CB8AC3E}">
        <p14:creationId xmlns:p14="http://schemas.microsoft.com/office/powerpoint/2010/main" val="1655548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71600" y="2348880"/>
            <a:ext cx="7200800" cy="2585323"/>
          </a:xfrm>
          <a:prstGeom prst="rect">
            <a:avLst/>
          </a:prstGeom>
          <a:noFill/>
        </p:spPr>
        <p:txBody>
          <a:bodyPr wrap="square" rtlCol="0">
            <a:spAutoFit/>
          </a:bodyPr>
          <a:lstStyle/>
          <a:p>
            <a:pPr indent="457200" algn="just">
              <a:lnSpc>
                <a:spcPct val="150000"/>
              </a:lnSpc>
            </a:pPr>
            <a:r>
              <a:rPr lang="en-US" b="1" dirty="0"/>
              <a:t> If the day they chose turns out to be warm and pleasant, then they will age beautifully and their spirit will be forever young. But if the day turns out to be cold, then they will become bitter and turn into a witch.</a:t>
            </a:r>
          </a:p>
          <a:p>
            <a:pPr indent="457200" algn="just">
              <a:lnSpc>
                <a:spcPct val="150000"/>
              </a:lnSpc>
            </a:pPr>
            <a:r>
              <a:rPr lang="en-US" b="1" dirty="0"/>
              <a:t>Baba </a:t>
            </a:r>
            <a:r>
              <a:rPr lang="en-US" b="1" dirty="0" err="1"/>
              <a:t>Dochia</a:t>
            </a:r>
            <a:r>
              <a:rPr lang="en-US" b="1" dirty="0"/>
              <a:t> and her 9 woolen coats remained in popular culture as a harbinger of the weather and spring and became, in time, a story to scare children</a:t>
            </a:r>
            <a:r>
              <a:rPr lang="en-US" b="1" dirty="0" smtClean="0"/>
              <a:t>.</a:t>
            </a:r>
            <a:endParaRPr lang="ro-RO" b="1" dirty="0" smtClean="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956562"/>
            <a:ext cx="2016224" cy="1425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499416"/>
            <a:ext cx="2664296" cy="160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258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5677" y="2348880"/>
            <a:ext cx="7272808" cy="2585323"/>
          </a:xfrm>
          <a:prstGeom prst="rect">
            <a:avLst/>
          </a:prstGeom>
          <a:noFill/>
        </p:spPr>
        <p:txBody>
          <a:bodyPr wrap="square" rtlCol="0">
            <a:spAutoFit/>
          </a:bodyPr>
          <a:lstStyle/>
          <a:p>
            <a:pPr indent="457200" algn="just">
              <a:lnSpc>
                <a:spcPct val="150000"/>
              </a:lnSpc>
              <a:spcBef>
                <a:spcPts val="42"/>
              </a:spcBef>
            </a:pPr>
            <a:r>
              <a:rPr lang="en-US" b="1" dirty="0">
                <a:solidFill>
                  <a:schemeClr val="bg2">
                    <a:lumMod val="50000"/>
                  </a:schemeClr>
                </a:solidFill>
              </a:rPr>
              <a:t>In the past, Baba </a:t>
            </a:r>
            <a:r>
              <a:rPr lang="en-US" b="1" dirty="0" err="1">
                <a:solidFill>
                  <a:schemeClr val="bg2">
                    <a:lumMod val="50000"/>
                  </a:schemeClr>
                </a:solidFill>
              </a:rPr>
              <a:t>Dochia's</a:t>
            </a:r>
            <a:r>
              <a:rPr lang="en-US" b="1" dirty="0">
                <a:solidFill>
                  <a:schemeClr val="bg2">
                    <a:lumMod val="50000"/>
                  </a:schemeClr>
                </a:solidFill>
              </a:rPr>
              <a:t> </a:t>
            </a:r>
            <a:r>
              <a:rPr lang="en-US" b="1" dirty="0" smtClean="0">
                <a:solidFill>
                  <a:schemeClr val="bg2">
                    <a:lumMod val="50000"/>
                  </a:schemeClr>
                </a:solidFill>
              </a:rPr>
              <a:t>day</a:t>
            </a:r>
            <a:r>
              <a:rPr lang="ro-RO" b="1" dirty="0" smtClean="0">
                <a:solidFill>
                  <a:schemeClr val="bg2">
                    <a:lumMod val="50000"/>
                  </a:schemeClr>
                </a:solidFill>
              </a:rPr>
              <a:t>s</a:t>
            </a:r>
            <a:r>
              <a:rPr lang="en-US" b="1" dirty="0" smtClean="0">
                <a:solidFill>
                  <a:schemeClr val="bg2">
                    <a:lumMod val="50000"/>
                  </a:schemeClr>
                </a:solidFill>
              </a:rPr>
              <a:t> w</a:t>
            </a:r>
            <a:r>
              <a:rPr lang="ro-RO" b="1" dirty="0" smtClean="0">
                <a:solidFill>
                  <a:schemeClr val="bg2">
                    <a:lumMod val="50000"/>
                  </a:schemeClr>
                </a:solidFill>
              </a:rPr>
              <a:t>ere</a:t>
            </a:r>
            <a:r>
              <a:rPr lang="en-US" b="1" dirty="0" smtClean="0">
                <a:solidFill>
                  <a:schemeClr val="bg2">
                    <a:lumMod val="50000"/>
                  </a:schemeClr>
                </a:solidFill>
              </a:rPr>
              <a:t> </a:t>
            </a:r>
            <a:r>
              <a:rPr lang="en-US" b="1" dirty="0">
                <a:solidFill>
                  <a:schemeClr val="bg2">
                    <a:lumMod val="50000"/>
                  </a:schemeClr>
                </a:solidFill>
              </a:rPr>
              <a:t>observed with sanctity, as a true celebration, so that the cold would not bring damage to the fields and people would be protected from storms, </a:t>
            </a:r>
            <a:r>
              <a:rPr lang="en-US" b="1" dirty="0" smtClean="0">
                <a:solidFill>
                  <a:schemeClr val="bg2">
                    <a:lumMod val="50000"/>
                  </a:schemeClr>
                </a:solidFill>
              </a:rPr>
              <a:t>the </a:t>
            </a:r>
            <a:r>
              <a:rPr lang="en-US" b="1" dirty="0">
                <a:solidFill>
                  <a:schemeClr val="bg2">
                    <a:lumMod val="50000"/>
                  </a:schemeClr>
                </a:solidFill>
              </a:rPr>
              <a:t>rain would </a:t>
            </a:r>
            <a:r>
              <a:rPr lang="ro-RO" b="1" dirty="0" smtClean="0">
                <a:solidFill>
                  <a:schemeClr val="bg2">
                    <a:lumMod val="50000"/>
                  </a:schemeClr>
                </a:solidFill>
              </a:rPr>
              <a:t>be enough for </a:t>
            </a:r>
            <a:r>
              <a:rPr lang="en-US" b="1" dirty="0" smtClean="0">
                <a:solidFill>
                  <a:schemeClr val="bg2">
                    <a:lumMod val="50000"/>
                  </a:schemeClr>
                </a:solidFill>
              </a:rPr>
              <a:t>the </a:t>
            </a:r>
            <a:r>
              <a:rPr lang="en-US" b="1" dirty="0">
                <a:solidFill>
                  <a:schemeClr val="bg2">
                    <a:lumMod val="50000"/>
                  </a:schemeClr>
                </a:solidFill>
              </a:rPr>
              <a:t>fields of the villagers and the year would be a rich one. It was also believed that Baba </a:t>
            </a:r>
            <a:r>
              <a:rPr lang="en-US" b="1" dirty="0" err="1">
                <a:solidFill>
                  <a:schemeClr val="bg2">
                    <a:lumMod val="50000"/>
                  </a:schemeClr>
                </a:solidFill>
              </a:rPr>
              <a:t>Dochia</a:t>
            </a:r>
            <a:r>
              <a:rPr lang="en-US" b="1" dirty="0">
                <a:solidFill>
                  <a:schemeClr val="bg2">
                    <a:lumMod val="50000"/>
                  </a:schemeClr>
                </a:solidFill>
              </a:rPr>
              <a:t> had the power to ward off drowning, to help animals gain weight and to protect cattle from disease.</a:t>
            </a:r>
          </a:p>
        </p:txBody>
      </p:sp>
    </p:spTree>
    <p:extLst>
      <p:ext uri="{BB962C8B-B14F-4D97-AF65-F5344CB8AC3E}">
        <p14:creationId xmlns:p14="http://schemas.microsoft.com/office/powerpoint/2010/main" val="2809258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2276872"/>
            <a:ext cx="6696744" cy="3312368"/>
          </a:xfrm>
          <a:prstGeom prst="rect">
            <a:avLst/>
          </a:prstGeom>
          <a:noFill/>
        </p:spPr>
        <p:txBody>
          <a:bodyPr wrap="square" rtlCol="0">
            <a:spAutoFit/>
          </a:bodyPr>
          <a:lstStyle/>
          <a:p>
            <a:endParaRPr lang="en-US" dirty="0"/>
          </a:p>
        </p:txBody>
      </p:sp>
      <p:sp>
        <p:nvSpPr>
          <p:cNvPr id="5" name="Title 1"/>
          <p:cNvSpPr>
            <a:spLocks noGrp="1"/>
          </p:cNvSpPr>
          <p:nvPr>
            <p:ph type="title"/>
          </p:nvPr>
        </p:nvSpPr>
        <p:spPr>
          <a:xfrm>
            <a:off x="1371600" y="1295400"/>
            <a:ext cx="6400800" cy="685800"/>
          </a:xfrm>
        </p:spPr>
        <p:txBody>
          <a:bodyPr>
            <a:normAutofit/>
          </a:bodyPr>
          <a:lstStyle/>
          <a:p>
            <a:r>
              <a:rPr lang="ro-RO" altLang="en-US" b="1" dirty="0" smtClean="0"/>
              <a:t>Authors</a:t>
            </a:r>
            <a:endParaRPr lang="ro-RO"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64904"/>
            <a:ext cx="4572000" cy="234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99156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Qualities:</a:t>
            </a:r>
            <a:endParaRPr lang="ro-RO" b="1" dirty="0"/>
          </a:p>
        </p:txBody>
      </p:sp>
      <p:sp>
        <p:nvSpPr>
          <p:cNvPr id="3" name="Content Placeholder 2"/>
          <p:cNvSpPr>
            <a:spLocks noGrp="1"/>
          </p:cNvSpPr>
          <p:nvPr>
            <p:ph idx="1"/>
          </p:nvPr>
        </p:nvSpPr>
        <p:spPr/>
        <p:txBody>
          <a:bodyPr/>
          <a:lstStyle/>
          <a:p>
            <a:pPr indent="0">
              <a:buNone/>
            </a:pPr>
            <a:r>
              <a:rPr lang="ro-RO" b="1" dirty="0" smtClean="0"/>
              <a:t>	</a:t>
            </a:r>
            <a:r>
              <a:rPr lang="en-US" b="1" dirty="0" smtClean="0"/>
              <a:t>Prince </a:t>
            </a:r>
            <a:r>
              <a:rPr lang="en-US" b="1" dirty="0"/>
              <a:t>Charming has all the necessary qualities of a hero</a:t>
            </a:r>
            <a:r>
              <a:rPr lang="en-US" b="1" dirty="0" smtClean="0"/>
              <a:t>:</a:t>
            </a:r>
            <a:r>
              <a:rPr lang="ro-RO" b="1" dirty="0" smtClean="0"/>
              <a:t> </a:t>
            </a:r>
            <a:r>
              <a:rPr lang="en-US" b="1" dirty="0" smtClean="0"/>
              <a:t>courage</a:t>
            </a:r>
            <a:r>
              <a:rPr lang="en-US" b="1" dirty="0"/>
              <a:t>, justice, physical and spiritual strength, intelligence, steadfast love. </a:t>
            </a:r>
            <a:r>
              <a:rPr lang="ro-RO" b="1" dirty="0" smtClean="0"/>
              <a:t>This young man</a:t>
            </a:r>
            <a:r>
              <a:rPr lang="en-US" b="1" dirty="0" smtClean="0"/>
              <a:t> </a:t>
            </a:r>
            <a:r>
              <a:rPr lang="en-US" b="1" dirty="0"/>
              <a:t>also has some magical qualities. He always keeps his oath to the emperor he </a:t>
            </a:r>
            <a:r>
              <a:rPr lang="en-US" b="1" dirty="0" smtClean="0"/>
              <a:t>serves</a:t>
            </a:r>
            <a:r>
              <a:rPr lang="ro-RO" b="1" dirty="0" smtClean="0"/>
              <a:t>.</a:t>
            </a:r>
            <a:endParaRPr lang="ro-RO" b="1" dirty="0"/>
          </a:p>
        </p:txBody>
      </p:sp>
    </p:spTree>
    <p:extLst>
      <p:ext uri="{BB962C8B-B14F-4D97-AF65-F5344CB8AC3E}">
        <p14:creationId xmlns:p14="http://schemas.microsoft.com/office/powerpoint/2010/main" val="33363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95400"/>
            <a:ext cx="6400800" cy="2925689"/>
          </a:xfrm>
        </p:spPr>
        <p:txBody>
          <a:bodyPr>
            <a:noAutofit/>
          </a:bodyPr>
          <a:lstStyle/>
          <a:p>
            <a:r>
              <a:rPr lang="ro-RO" sz="4000" b="1" dirty="0" smtClean="0"/>
              <a:t>THANK YOU FOR TIME AND ATTENTION !</a:t>
            </a:r>
            <a:endParaRPr lang="ro-RO" sz="4000" b="1" dirty="0"/>
          </a:p>
        </p:txBody>
      </p:sp>
    </p:spTree>
    <p:extLst>
      <p:ext uri="{BB962C8B-B14F-4D97-AF65-F5344CB8AC3E}">
        <p14:creationId xmlns:p14="http://schemas.microsoft.com/office/powerpoint/2010/main" val="3243869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Missions</a:t>
            </a:r>
            <a:endParaRPr lang="ro-RO" b="1" dirty="0"/>
          </a:p>
        </p:txBody>
      </p:sp>
      <p:sp>
        <p:nvSpPr>
          <p:cNvPr id="3" name="Content Placeholder 2"/>
          <p:cNvSpPr>
            <a:spLocks noGrp="1"/>
          </p:cNvSpPr>
          <p:nvPr>
            <p:ph idx="1"/>
          </p:nvPr>
        </p:nvSpPr>
        <p:spPr/>
        <p:txBody>
          <a:bodyPr>
            <a:normAutofit/>
          </a:bodyPr>
          <a:lstStyle/>
          <a:p>
            <a:pPr indent="0">
              <a:buNone/>
            </a:pPr>
            <a:r>
              <a:rPr lang="ro-RO" b="1" dirty="0" smtClean="0"/>
              <a:t>	</a:t>
            </a:r>
            <a:r>
              <a:rPr lang="en-US" b="1" dirty="0" smtClean="0"/>
              <a:t>In </a:t>
            </a:r>
            <a:r>
              <a:rPr lang="en-US" b="1" dirty="0"/>
              <a:t>many stories Prince Charming has to free the chosen one of his heart, princess Ileana </a:t>
            </a:r>
            <a:r>
              <a:rPr lang="en-US" b="1" dirty="0" err="1"/>
              <a:t>Cosânzeana</a:t>
            </a:r>
            <a:r>
              <a:rPr lang="en-US" b="1" dirty="0"/>
              <a:t>. Prince Charming must overcome overwhelming trials and obstacles for the capabilities of a normal person, but he is always able to get trough all the difficulties. </a:t>
            </a:r>
            <a:endParaRPr lang="ro-RO" b="1" dirty="0"/>
          </a:p>
        </p:txBody>
      </p:sp>
    </p:spTree>
    <p:extLst>
      <p:ext uri="{BB962C8B-B14F-4D97-AF65-F5344CB8AC3E}">
        <p14:creationId xmlns:p14="http://schemas.microsoft.com/office/powerpoint/2010/main" val="288212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43608" y="1268761"/>
            <a:ext cx="6552728" cy="646331"/>
          </a:xfrm>
          <a:prstGeom prst="rect">
            <a:avLst/>
          </a:prstGeom>
        </p:spPr>
        <p:txBody>
          <a:bodyPr wrap="square">
            <a:spAutoFit/>
          </a:bodyPr>
          <a:lstStyle/>
          <a:p>
            <a:pPr indent="0">
              <a:buNone/>
            </a:pPr>
            <a:r>
              <a:rPr lang="ro-RO" b="1" dirty="0" smtClean="0"/>
              <a:t>	</a:t>
            </a:r>
            <a:r>
              <a:rPr lang="en-US" b="1" dirty="0" smtClean="0"/>
              <a:t>He </a:t>
            </a:r>
            <a:r>
              <a:rPr lang="en-US" b="1" dirty="0"/>
              <a:t>fights different monsters such as snakes, dragons and witches.</a:t>
            </a:r>
            <a:endParaRPr lang="ro-RO"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2420889"/>
            <a:ext cx="6480720" cy="3170094"/>
          </a:xfrm>
          <a:prstGeom prst="rect">
            <a:avLst/>
          </a:prstGeom>
        </p:spPr>
      </p:pic>
    </p:spTree>
    <p:extLst>
      <p:ext uri="{BB962C8B-B14F-4D97-AF65-F5344CB8AC3E}">
        <p14:creationId xmlns:p14="http://schemas.microsoft.com/office/powerpoint/2010/main" val="1160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Companionship:</a:t>
            </a:r>
            <a:endParaRPr lang="ro-RO" b="1" dirty="0"/>
          </a:p>
        </p:txBody>
      </p:sp>
      <p:sp>
        <p:nvSpPr>
          <p:cNvPr id="3" name="Content Placeholder 2"/>
          <p:cNvSpPr>
            <a:spLocks noGrp="1"/>
          </p:cNvSpPr>
          <p:nvPr>
            <p:ph idx="1"/>
          </p:nvPr>
        </p:nvSpPr>
        <p:spPr/>
        <p:txBody>
          <a:bodyPr/>
          <a:lstStyle/>
          <a:p>
            <a:pPr indent="0">
              <a:buNone/>
            </a:pPr>
            <a:r>
              <a:rPr lang="ro-RO" b="1" dirty="0" smtClean="0"/>
              <a:t>	</a:t>
            </a:r>
            <a:r>
              <a:rPr lang="en-US" b="1" dirty="0" smtClean="0"/>
              <a:t>He </a:t>
            </a:r>
            <a:r>
              <a:rPr lang="en-US" b="1" dirty="0"/>
              <a:t>travels through our world and the underworld( the other realm) on the mischievous horse that gives him advice. </a:t>
            </a:r>
            <a:endParaRPr lang="ro-RO" b="1" dirty="0"/>
          </a:p>
        </p:txBody>
      </p:sp>
    </p:spTree>
    <p:extLst>
      <p:ext uri="{BB962C8B-B14F-4D97-AF65-F5344CB8AC3E}">
        <p14:creationId xmlns:p14="http://schemas.microsoft.com/office/powerpoint/2010/main" val="348433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80842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 literature</a:t>
            </a:r>
            <a:endParaRPr lang="ro-RO" b="1" dirty="0"/>
          </a:p>
        </p:txBody>
      </p:sp>
      <p:sp>
        <p:nvSpPr>
          <p:cNvPr id="3" name="Content Placeholder 2"/>
          <p:cNvSpPr>
            <a:spLocks noGrp="1"/>
          </p:cNvSpPr>
          <p:nvPr>
            <p:ph idx="1"/>
          </p:nvPr>
        </p:nvSpPr>
        <p:spPr/>
        <p:txBody>
          <a:bodyPr/>
          <a:lstStyle/>
          <a:p>
            <a:pPr indent="0">
              <a:buNone/>
            </a:pPr>
            <a:r>
              <a:rPr lang="ro-RO" b="1" dirty="0" smtClean="0"/>
              <a:t>	</a:t>
            </a:r>
            <a:r>
              <a:rPr lang="en-US" b="1" dirty="0" smtClean="0"/>
              <a:t>Prince </a:t>
            </a:r>
            <a:r>
              <a:rPr lang="en-US" b="1" dirty="0"/>
              <a:t>Charming passed from folklore to Romanian literature. This character is often found in stories and poems by </a:t>
            </a:r>
            <a:r>
              <a:rPr lang="en-US" b="1" dirty="0" smtClean="0"/>
              <a:t>famous</a:t>
            </a:r>
            <a:r>
              <a:rPr lang="ro-RO" b="1" dirty="0" smtClean="0"/>
              <a:t> Romanian</a:t>
            </a:r>
            <a:r>
              <a:rPr lang="en-US" b="1" dirty="0" smtClean="0"/>
              <a:t> </a:t>
            </a:r>
            <a:r>
              <a:rPr lang="en-US" b="1" dirty="0"/>
              <a:t>writers such as Mihai </a:t>
            </a:r>
            <a:r>
              <a:rPr lang="en-US" b="1" dirty="0" err="1"/>
              <a:t>Eminescu</a:t>
            </a:r>
            <a:r>
              <a:rPr lang="en-US" b="1" dirty="0"/>
              <a:t>, Ion </a:t>
            </a:r>
            <a:r>
              <a:rPr lang="en-US" b="1" dirty="0" err="1"/>
              <a:t>Creangă</a:t>
            </a:r>
            <a:r>
              <a:rPr lang="en-US" b="1" dirty="0"/>
              <a:t>, </a:t>
            </a:r>
            <a:r>
              <a:rPr lang="en-US" b="1" dirty="0" err="1"/>
              <a:t>Petre</a:t>
            </a:r>
            <a:r>
              <a:rPr lang="en-US" b="1" dirty="0"/>
              <a:t> </a:t>
            </a:r>
            <a:r>
              <a:rPr lang="en-US" b="1" dirty="0" err="1"/>
              <a:t>Ispirescu</a:t>
            </a:r>
            <a:r>
              <a:rPr lang="en-US" b="1" dirty="0"/>
              <a:t>.</a:t>
            </a:r>
            <a:endParaRPr lang="ro-RO" b="1" dirty="0"/>
          </a:p>
        </p:txBody>
      </p:sp>
    </p:spTree>
    <p:extLst>
      <p:ext uri="{BB962C8B-B14F-4D97-AF65-F5344CB8AC3E}">
        <p14:creationId xmlns:p14="http://schemas.microsoft.com/office/powerpoint/2010/main" val="359837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err="1"/>
              <a:t>Vlad</a:t>
            </a:r>
            <a:r>
              <a:rPr lang="en-US" b="1" i="1" dirty="0"/>
              <a:t> </a:t>
            </a:r>
            <a:r>
              <a:rPr lang="en-US" b="1" i="1" dirty="0" err="1"/>
              <a:t>Țepeș</a:t>
            </a:r>
            <a:endParaRPr lang="ro-RO" b="1" i="1" dirty="0"/>
          </a:p>
        </p:txBody>
      </p:sp>
      <p:sp>
        <p:nvSpPr>
          <p:cNvPr id="3" name="Content Placeholder 2"/>
          <p:cNvSpPr>
            <a:spLocks noGrp="1"/>
          </p:cNvSpPr>
          <p:nvPr>
            <p:ph idx="1"/>
          </p:nvPr>
        </p:nvSpPr>
        <p:spPr/>
        <p:txBody>
          <a:bodyPr>
            <a:normAutofit/>
          </a:bodyPr>
          <a:lstStyle/>
          <a:p>
            <a:pPr indent="0">
              <a:buNone/>
            </a:pPr>
            <a:r>
              <a:rPr lang="ro-RO" b="1" dirty="0" smtClean="0"/>
              <a:t>	</a:t>
            </a:r>
            <a:r>
              <a:rPr lang="en-US" b="1" dirty="0" err="1" smtClean="0"/>
              <a:t>Vlad</a:t>
            </a:r>
            <a:r>
              <a:rPr lang="en-US" b="1" dirty="0" smtClean="0"/>
              <a:t> </a:t>
            </a:r>
            <a:r>
              <a:rPr lang="en-US" b="1" dirty="0" err="1"/>
              <a:t>Țepeș</a:t>
            </a:r>
            <a:r>
              <a:rPr lang="en-US" b="1" dirty="0"/>
              <a:t>, also called </a:t>
            </a:r>
            <a:r>
              <a:rPr lang="en-US" b="1" dirty="0" err="1"/>
              <a:t>Vlad</a:t>
            </a:r>
            <a:r>
              <a:rPr lang="en-US" b="1" dirty="0"/>
              <a:t> the </a:t>
            </a:r>
            <a:r>
              <a:rPr lang="en-US" b="1" dirty="0" err="1"/>
              <a:t>Impaler</a:t>
            </a:r>
            <a:r>
              <a:rPr lang="en-US" b="1" dirty="0"/>
              <a:t> or Dracula, by the foreigners, ruled in Wallachia in the 1448, 1456-1462 and 1476. According to the modern </a:t>
            </a:r>
            <a:r>
              <a:rPr lang="en-US" b="1" dirty="0" err="1" smtClean="0"/>
              <a:t>legen</a:t>
            </a:r>
            <a:r>
              <a:rPr lang="ro-RO" b="1" dirty="0" smtClean="0"/>
              <a:t>d</a:t>
            </a:r>
            <a:r>
              <a:rPr lang="en-US" b="1" dirty="0" smtClean="0"/>
              <a:t>, </a:t>
            </a:r>
            <a:r>
              <a:rPr lang="en-US" b="1" dirty="0"/>
              <a:t>he was born in </a:t>
            </a:r>
            <a:r>
              <a:rPr lang="en-US" b="1" dirty="0" err="1"/>
              <a:t>Sighișoara</a:t>
            </a:r>
            <a:r>
              <a:rPr lang="en-US" b="1" dirty="0"/>
              <a:t> in the Transylvanian </a:t>
            </a:r>
            <a:r>
              <a:rPr lang="en-US" b="1" dirty="0" err="1"/>
              <a:t>Voivodeship</a:t>
            </a:r>
            <a:r>
              <a:rPr lang="en-US" b="1" dirty="0"/>
              <a:t>, being the son of Vlad </a:t>
            </a:r>
            <a:r>
              <a:rPr lang="en-US" b="1" dirty="0" err="1"/>
              <a:t>Dracul</a:t>
            </a:r>
            <a:r>
              <a:rPr lang="en-US" b="1" dirty="0"/>
              <a:t> and a Transylvanian noblesse. During his reign, Wallachia obtained its temporary independence from the Ottoman Empire ( the Empire of Turks). </a:t>
            </a:r>
            <a:endParaRPr lang="ro-RO" b="1" dirty="0"/>
          </a:p>
        </p:txBody>
      </p:sp>
    </p:spTree>
    <p:extLst>
      <p:ext uri="{BB962C8B-B14F-4D97-AF65-F5344CB8AC3E}">
        <p14:creationId xmlns:p14="http://schemas.microsoft.com/office/powerpoint/2010/main" val="21726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ustom 1">
      <a:dk1>
        <a:srgbClr val="5B63B7"/>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