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veat" panose="020B0604020202020204" charset="0"/>
      <p:regular r:id="rId11"/>
      <p:bold r:id="rId12"/>
    </p:embeddedFont>
    <p:embeddedFont>
      <p:font typeface="Comic Sans MS" panose="030F0702030302020204" pitchFamily="66"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946c273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946c273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946c273a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946c273a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946c273a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946c273a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946c273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5946c273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946c273a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946c273a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946c273af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5946c273a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b856187b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5b856187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lin ang="5400012" scaled="0"/>
        </a:gra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186325" y="152400"/>
            <a:ext cx="3632251" cy="4838700"/>
          </a:xfrm>
          <a:prstGeom prst="rect">
            <a:avLst/>
          </a:prstGeom>
          <a:noFill/>
          <a:ln w="28575" cap="flat" cmpd="sng">
            <a:solidFill>
              <a:schemeClr val="lt2"/>
            </a:solidFill>
            <a:prstDash val="solid"/>
            <a:round/>
            <a:headEnd type="none" w="sm" len="sm"/>
            <a:tailEnd type="none" w="sm" len="sm"/>
          </a:ln>
        </p:spPr>
      </p:pic>
      <p:sp>
        <p:nvSpPr>
          <p:cNvPr id="55" name="Google Shape;55;p13"/>
          <p:cNvSpPr/>
          <p:nvPr/>
        </p:nvSpPr>
        <p:spPr>
          <a:xfrm>
            <a:off x="1089650" y="223475"/>
            <a:ext cx="3210364" cy="1342827"/>
          </a:xfrm>
          <a:prstGeom prst="rect">
            <a:avLst/>
          </a:prstGeom>
        </p:spPr>
        <p:txBody>
          <a:bodyPr>
            <a:prstTxWarp prst="textPlain">
              <a:avLst/>
            </a:prstTxWarp>
          </a:bodyPr>
          <a:lstStyle/>
          <a:p>
            <a:pPr lvl="0" algn="ctr"/>
            <a:r>
              <a:rPr b="1" i="0">
                <a:ln w="19050" cap="flat" cmpd="sng">
                  <a:solidFill>
                    <a:schemeClr val="dk2"/>
                  </a:solidFill>
                  <a:prstDash val="solid"/>
                  <a:round/>
                  <a:headEnd type="none" w="sm" len="sm"/>
                  <a:tailEnd type="none" w="sm" len="sm"/>
                </a:ln>
                <a:solidFill>
                  <a:srgbClr val="F1C232"/>
                </a:solidFill>
                <a:latin typeface="Caveat"/>
              </a:rPr>
              <a:t>The Mith</a:t>
            </a:r>
          </a:p>
        </p:txBody>
      </p:sp>
      <p:sp>
        <p:nvSpPr>
          <p:cNvPr id="56" name="Google Shape;56;p13"/>
          <p:cNvSpPr/>
          <p:nvPr/>
        </p:nvSpPr>
        <p:spPr>
          <a:xfrm>
            <a:off x="368051" y="1893175"/>
            <a:ext cx="4689554" cy="1342825"/>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solidFill>
                  <a:srgbClr val="1155CC"/>
                </a:solidFill>
                <a:latin typeface="Caveat"/>
              </a:rPr>
              <a:t>of Cloelia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563475" y="116850"/>
            <a:ext cx="3506100" cy="10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4800" b="1">
                <a:solidFill>
                  <a:srgbClr val="980000"/>
                </a:solidFill>
                <a:latin typeface="Caveat"/>
                <a:ea typeface="Caveat"/>
                <a:cs typeface="Caveat"/>
                <a:sym typeface="Caveat"/>
              </a:rPr>
              <a:t>Cloelia’s Myth</a:t>
            </a:r>
            <a:endParaRPr sz="4800" b="1">
              <a:solidFill>
                <a:srgbClr val="980000"/>
              </a:solidFill>
              <a:latin typeface="Caveat"/>
              <a:ea typeface="Caveat"/>
              <a:cs typeface="Caveat"/>
              <a:sym typeface="Caveat"/>
            </a:endParaRPr>
          </a:p>
        </p:txBody>
      </p:sp>
      <p:sp>
        <p:nvSpPr>
          <p:cNvPr id="62" name="Google Shape;62;p14"/>
          <p:cNvSpPr txBox="1">
            <a:spLocks noGrp="1"/>
          </p:cNvSpPr>
          <p:nvPr>
            <p:ph type="body" idx="1"/>
          </p:nvPr>
        </p:nvSpPr>
        <p:spPr>
          <a:xfrm>
            <a:off x="122175" y="1029900"/>
            <a:ext cx="5776500" cy="401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The story of Cloelia's bravery takes place in Rome, in 506 BC.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Cloelia lives in a noble family of Roman Patricians.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At that time Romans were struggling against the Etruscans headed by Lars Porsena, the king of Clusium.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After a brief conflict just outside Rome, a peace treaty is drawn up between Porsena and the Romans.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The Romans agree to give 200 hostages in exchange for Porsena withdrawing his troops from the city.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Among the hostages there is a number of children and women including Cloelia.</a:t>
            </a:r>
            <a:endParaRPr>
              <a:latin typeface="Comic Sans MS"/>
              <a:ea typeface="Comic Sans MS"/>
              <a:cs typeface="Comic Sans MS"/>
              <a:sym typeface="Comic Sans MS"/>
            </a:endParaRPr>
          </a:p>
        </p:txBody>
      </p:sp>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39250" y="868200"/>
            <a:ext cx="2940525" cy="3936509"/>
          </a:xfrm>
          <a:prstGeom prst="rect">
            <a:avLst/>
          </a:prstGeom>
          <a:noFill/>
          <a:ln w="38100" cap="flat" cmpd="sng">
            <a:solidFill>
              <a:srgbClr val="F3F3F3"/>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4217250" y="404675"/>
            <a:ext cx="4615500" cy="45330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When the hostages arrive in the Etruscan camp, Cloelia plans an escape. She proposes to his peers to take advantage of the distraction of the Etruscan soldiers to throw themselves into the Tiber River.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They cross the river swimming and soon they reach Rome.</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Porsena sends a message to the Romans reminding them that the treaty would remain intact if Cloelia and the other hostages were returned.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The Romans keep their word and return the hostages.</a:t>
            </a:r>
            <a:endParaRPr>
              <a:latin typeface="Comic Sans MS"/>
              <a:ea typeface="Comic Sans MS"/>
              <a:cs typeface="Comic Sans MS"/>
              <a:sym typeface="Comic Sans MS"/>
            </a:endParaRPr>
          </a:p>
        </p:txBody>
      </p:sp>
      <p:pic>
        <p:nvPicPr>
          <p:cNvPr id="69" name="Google Shape;6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9550" y="184571"/>
            <a:ext cx="2737701" cy="2471000"/>
          </a:xfrm>
          <a:prstGeom prst="rect">
            <a:avLst/>
          </a:prstGeom>
          <a:noFill/>
          <a:ln w="38100" cap="flat" cmpd="sng">
            <a:solidFill>
              <a:srgbClr val="F3F3F3"/>
            </a:solidFill>
            <a:prstDash val="solid"/>
            <a:round/>
            <a:headEnd type="none" w="sm" len="sm"/>
            <a:tailEnd type="none" w="sm" len="sm"/>
          </a:ln>
        </p:spPr>
      </p:pic>
      <p:pic>
        <p:nvPicPr>
          <p:cNvPr id="70" name="Google Shape;70;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2807971"/>
            <a:ext cx="3706107" cy="2183129"/>
          </a:xfrm>
          <a:prstGeom prst="rect">
            <a:avLst/>
          </a:prstGeom>
          <a:noFill/>
          <a:ln w="38100" cap="flat" cmpd="sng">
            <a:solidFill>
              <a:srgbClr val="F3F3F3"/>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118450" y="59225"/>
            <a:ext cx="6941100" cy="1421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Porsena acknowledges that the Romans kept the agreements made and is impressed by Cloelia's courage.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So he decides to let her free and permits her to choose a number of hostages to take with her.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endParaRPr>
              <a:latin typeface="Comic Sans MS"/>
              <a:ea typeface="Comic Sans MS"/>
              <a:cs typeface="Comic Sans MS"/>
              <a:sym typeface="Comic Sans MS"/>
            </a:endParaRPr>
          </a:p>
        </p:txBody>
      </p:sp>
      <p:pic>
        <p:nvPicPr>
          <p:cNvPr id="76" name="Google Shape;7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17216" y="93175"/>
            <a:ext cx="1829587" cy="2419350"/>
          </a:xfrm>
          <a:prstGeom prst="rect">
            <a:avLst/>
          </a:prstGeom>
          <a:noFill/>
          <a:ln w="38100" cap="flat" cmpd="sng">
            <a:solidFill>
              <a:srgbClr val="EFEFEF"/>
            </a:solidFill>
            <a:prstDash val="solid"/>
            <a:round/>
            <a:headEnd type="none" w="sm" len="sm"/>
            <a:tailEnd type="none" w="sm" len="sm"/>
          </a:ln>
        </p:spPr>
      </p:pic>
      <p:pic>
        <p:nvPicPr>
          <p:cNvPr id="77" name="Google Shape;77;p16"/>
          <p:cNvPicPr preferRelativeResize="0"/>
          <p:nvPr/>
        </p:nvPicPr>
        <p:blipFill>
          <a:blip r:embed="rId4">
            <a:alphaModFix/>
          </a:blip>
          <a:stretch>
            <a:fillRect/>
          </a:stretch>
        </p:blipFill>
        <p:spPr>
          <a:xfrm>
            <a:off x="411400" y="1587175"/>
            <a:ext cx="3796675" cy="3272050"/>
          </a:xfrm>
          <a:prstGeom prst="rect">
            <a:avLst/>
          </a:prstGeom>
          <a:noFill/>
          <a:ln w="38100" cap="flat" cmpd="sng">
            <a:solidFill>
              <a:srgbClr val="F3F3F3"/>
            </a:solidFill>
            <a:prstDash val="solid"/>
            <a:round/>
            <a:headEnd type="none" w="sm" len="sm"/>
            <a:tailEnd type="none" w="sm" len="sm"/>
          </a:ln>
        </p:spPr>
      </p:pic>
      <p:sp>
        <p:nvSpPr>
          <p:cNvPr id="78" name="Google Shape;78;p16"/>
          <p:cNvSpPr txBox="1"/>
          <p:nvPr/>
        </p:nvSpPr>
        <p:spPr>
          <a:xfrm>
            <a:off x="4406175" y="1587175"/>
            <a:ext cx="2653500" cy="3010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it" sz="1800">
                <a:solidFill>
                  <a:schemeClr val="dk1"/>
                </a:solidFill>
                <a:latin typeface="Comic Sans MS"/>
                <a:ea typeface="Comic Sans MS"/>
                <a:cs typeface="Comic Sans MS"/>
                <a:sym typeface="Comic Sans MS"/>
              </a:rPr>
              <a:t>Cloelia makes her decision by considering the best worst option. The boys are very young and, without the protection of their families, could be the most helpless and vulnerable.</a:t>
            </a:r>
            <a:endParaRPr sz="1800">
              <a:solidFill>
                <a:schemeClr val="dk2"/>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4275875" y="244350"/>
            <a:ext cx="4690500" cy="46548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So she chooses to free the kids. Porsena appreciates Cloelia's noble gesture and decides to free all the hostages.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He gives her a beautiful white horse to return to Rome.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The crowd welcomes Cloelia with enthusiasm and celebrates the end of the war.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r>
              <a:rPr lang="it">
                <a:solidFill>
                  <a:schemeClr val="dk1"/>
                </a:solidFill>
                <a:latin typeface="Comic Sans MS"/>
                <a:ea typeface="Comic Sans MS"/>
                <a:cs typeface="Comic Sans MS"/>
                <a:sym typeface="Comic Sans MS"/>
              </a:rPr>
              <a:t>Cloelia becomes a folk hero. The Romans reward her and build an equestrian statue in her honour, set up on the summit of the Sacred Way: </a:t>
            </a:r>
            <a:endParaRPr>
              <a:solidFill>
                <a:schemeClr val="dk1"/>
              </a:solidFill>
              <a:latin typeface="Comic Sans MS"/>
              <a:ea typeface="Comic Sans MS"/>
              <a:cs typeface="Comic Sans MS"/>
              <a:sym typeface="Comic Sans MS"/>
            </a:endParaRPr>
          </a:p>
          <a:p>
            <a:pPr marL="0" lvl="0" indent="0" algn="just" rtl="0">
              <a:spcBef>
                <a:spcPts val="0"/>
              </a:spcBef>
              <a:spcAft>
                <a:spcPts val="0"/>
              </a:spcAft>
              <a:buNone/>
            </a:pPr>
            <a:endParaRPr b="1">
              <a:solidFill>
                <a:srgbClr val="980000"/>
              </a:solidFill>
              <a:latin typeface="Comic Sans MS"/>
              <a:ea typeface="Comic Sans MS"/>
              <a:cs typeface="Comic Sans MS"/>
              <a:sym typeface="Comic Sans MS"/>
            </a:endParaRPr>
          </a:p>
          <a:p>
            <a:pPr marL="0" lvl="0" indent="0" algn="just" rtl="0">
              <a:spcBef>
                <a:spcPts val="0"/>
              </a:spcBef>
              <a:spcAft>
                <a:spcPts val="0"/>
              </a:spcAft>
              <a:buClr>
                <a:schemeClr val="dk1"/>
              </a:buClr>
              <a:buSzPts val="1100"/>
              <a:buFont typeface="Arial"/>
              <a:buNone/>
            </a:pPr>
            <a:r>
              <a:rPr lang="it" b="1">
                <a:solidFill>
                  <a:srgbClr val="980000"/>
                </a:solidFill>
                <a:latin typeface="Comic Sans MS"/>
                <a:ea typeface="Comic Sans MS"/>
                <a:cs typeface="Comic Sans MS"/>
                <a:sym typeface="Comic Sans MS"/>
              </a:rPr>
              <a:t>the first Roman woman to be presented on horseback in statue form, proud and without any fear.</a:t>
            </a:r>
            <a:endParaRPr b="1">
              <a:solidFill>
                <a:srgbClr val="980000"/>
              </a:solidFill>
              <a:latin typeface="Comic Sans MS"/>
              <a:ea typeface="Comic Sans MS"/>
              <a:cs typeface="Comic Sans MS"/>
              <a:sym typeface="Comic Sans MS"/>
            </a:endParaRPr>
          </a:p>
          <a:p>
            <a:pPr marL="0" lvl="0" indent="0" algn="l" rtl="0">
              <a:spcBef>
                <a:spcPts val="0"/>
              </a:spcBef>
              <a:spcAft>
                <a:spcPts val="1200"/>
              </a:spcAft>
              <a:buNone/>
            </a:pPr>
            <a:endParaRPr>
              <a:latin typeface="Comic Sans MS"/>
              <a:ea typeface="Comic Sans MS"/>
              <a:cs typeface="Comic Sans MS"/>
              <a:sym typeface="Comic Sans MS"/>
            </a:endParaRPr>
          </a:p>
        </p:txBody>
      </p:sp>
      <p:pic>
        <p:nvPicPr>
          <p:cNvPr id="84" name="Google Shape;84;p17"/>
          <p:cNvPicPr preferRelativeResize="0"/>
          <p:nvPr/>
        </p:nvPicPr>
        <p:blipFill>
          <a:blip r:embed="rId3">
            <a:alphaModFix/>
          </a:blip>
          <a:stretch>
            <a:fillRect/>
          </a:stretch>
        </p:blipFill>
        <p:spPr>
          <a:xfrm>
            <a:off x="626175" y="152400"/>
            <a:ext cx="3438023" cy="4838700"/>
          </a:xfrm>
          <a:prstGeom prst="rect">
            <a:avLst/>
          </a:prstGeom>
          <a:noFill/>
          <a:ln w="38100" cap="flat" cmpd="sng">
            <a:solidFill>
              <a:srgbClr val="F3F3F3"/>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lin ang="5400012" scaled="0"/>
        </a:gra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311700" y="1152475"/>
            <a:ext cx="4639200" cy="370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Cloelia is a noble teenager that lives in a family of Roman Patricians.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it">
                <a:solidFill>
                  <a:schemeClr val="dk1"/>
                </a:solidFill>
                <a:latin typeface="Comic Sans MS"/>
                <a:ea typeface="Comic Sans MS"/>
                <a:cs typeface="Comic Sans MS"/>
                <a:sym typeface="Comic Sans MS"/>
              </a:rPr>
              <a:t>She is tall and slim.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She has got long, straight, blonde hair, her eyes are bright, blue and big, her skin is light as milk, her eyebrows are dark.</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She wears a long, white, soft dress, a golden belt, two golden precious circles on her shoulders and pink shoes. </a:t>
            </a:r>
            <a:endParaRPr>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a:p>
        </p:txBody>
      </p:sp>
      <p:sp>
        <p:nvSpPr>
          <p:cNvPr id="90" name="Google Shape;90;p18"/>
          <p:cNvSpPr/>
          <p:nvPr/>
        </p:nvSpPr>
        <p:spPr>
          <a:xfrm>
            <a:off x="1684450" y="218784"/>
            <a:ext cx="6117036" cy="885373"/>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F9900"/>
                </a:solidFill>
                <a:latin typeface="Caveat"/>
              </a:rPr>
              <a:t>Cloelia's description</a:t>
            </a:r>
          </a:p>
        </p:txBody>
      </p:sp>
      <p:pic>
        <p:nvPicPr>
          <p:cNvPr id="91" name="Google Shape;91;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89274" y="1137100"/>
            <a:ext cx="2743225" cy="3734549"/>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lin ang="5400012" scaled="0"/>
        </a:gra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4572000" y="284275"/>
            <a:ext cx="4275900" cy="46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chemeClr val="dk1"/>
                </a:solidFill>
                <a:latin typeface="Comic Sans MS"/>
                <a:ea typeface="Comic Sans MS"/>
                <a:cs typeface="Comic Sans MS"/>
                <a:sym typeface="Comic Sans MS"/>
              </a:rPr>
              <a:t>She is elegant and gentle.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it">
                <a:solidFill>
                  <a:schemeClr val="dk1"/>
                </a:solidFill>
                <a:latin typeface="Comic Sans MS"/>
                <a:ea typeface="Comic Sans MS"/>
                <a:cs typeface="Comic Sans MS"/>
                <a:sym typeface="Comic Sans MS"/>
              </a:rPr>
              <a:t>She is proud and decisive when she looks for a way to escape together with the other hostages and she dives first into the river without hesitation. She is </a:t>
            </a:r>
            <a:r>
              <a:rPr lang="it" b="1">
                <a:solidFill>
                  <a:schemeClr val="dk1"/>
                </a:solidFill>
                <a:latin typeface="Comic Sans MS"/>
                <a:ea typeface="Comic Sans MS"/>
                <a:cs typeface="Comic Sans MS"/>
                <a:sym typeface="Comic Sans MS"/>
              </a:rPr>
              <a:t>intelligent</a:t>
            </a:r>
            <a:r>
              <a:rPr lang="it">
                <a:solidFill>
                  <a:schemeClr val="dk1"/>
                </a:solidFill>
                <a:latin typeface="Comic Sans MS"/>
                <a:ea typeface="Comic Sans MS"/>
                <a:cs typeface="Comic Sans MS"/>
                <a:sym typeface="Comic Sans MS"/>
              </a:rPr>
              <a:t> and </a:t>
            </a:r>
            <a:r>
              <a:rPr lang="it" b="1">
                <a:solidFill>
                  <a:schemeClr val="dk1"/>
                </a:solidFill>
                <a:latin typeface="Comic Sans MS"/>
                <a:ea typeface="Comic Sans MS"/>
                <a:cs typeface="Comic Sans MS"/>
                <a:sym typeface="Comic Sans MS"/>
              </a:rPr>
              <a:t>brave</a:t>
            </a:r>
            <a:r>
              <a:rPr lang="it">
                <a:solidFill>
                  <a:schemeClr val="dk1"/>
                </a:solidFill>
                <a:latin typeface="Comic Sans MS"/>
                <a:ea typeface="Comic Sans MS"/>
                <a:cs typeface="Comic Sans MS"/>
                <a:sym typeface="Comic Sans MS"/>
              </a:rPr>
              <a:t>.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it">
                <a:solidFill>
                  <a:schemeClr val="dk1"/>
                </a:solidFill>
                <a:latin typeface="Comic Sans MS"/>
                <a:ea typeface="Comic Sans MS"/>
                <a:cs typeface="Comic Sans MS"/>
                <a:sym typeface="Comic Sans MS"/>
              </a:rPr>
              <a:t>She is </a:t>
            </a:r>
            <a:r>
              <a:rPr lang="it" b="1">
                <a:solidFill>
                  <a:schemeClr val="dk1"/>
                </a:solidFill>
                <a:latin typeface="Comic Sans MS"/>
                <a:ea typeface="Comic Sans MS"/>
                <a:cs typeface="Comic Sans MS"/>
                <a:sym typeface="Comic Sans MS"/>
              </a:rPr>
              <a:t>altruistic</a:t>
            </a:r>
            <a:r>
              <a:rPr lang="it">
                <a:solidFill>
                  <a:schemeClr val="dk1"/>
                </a:solidFill>
                <a:latin typeface="Comic Sans MS"/>
                <a:ea typeface="Comic Sans MS"/>
                <a:cs typeface="Comic Sans MS"/>
                <a:sym typeface="Comic Sans MS"/>
              </a:rPr>
              <a:t>, she </a:t>
            </a:r>
            <a:r>
              <a:rPr lang="it" b="1">
                <a:solidFill>
                  <a:schemeClr val="dk1"/>
                </a:solidFill>
                <a:latin typeface="Comic Sans MS"/>
                <a:ea typeface="Comic Sans MS"/>
                <a:cs typeface="Comic Sans MS"/>
                <a:sym typeface="Comic Sans MS"/>
              </a:rPr>
              <a:t>takes care for the weakest</a:t>
            </a:r>
            <a:r>
              <a:rPr lang="it">
                <a:solidFill>
                  <a:schemeClr val="dk1"/>
                </a:solidFill>
                <a:latin typeface="Comic Sans MS"/>
                <a:ea typeface="Comic Sans MS"/>
                <a:cs typeface="Comic Sans MS"/>
                <a:sym typeface="Comic Sans MS"/>
              </a:rPr>
              <a:t>, for children because they miss their family.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it">
                <a:solidFill>
                  <a:schemeClr val="dk1"/>
                </a:solidFill>
                <a:latin typeface="Comic Sans MS"/>
                <a:ea typeface="Comic Sans MS"/>
                <a:cs typeface="Comic Sans MS"/>
                <a:sym typeface="Comic Sans MS"/>
              </a:rPr>
              <a:t>She is not afraid to face the enemy and she takes responsibility of her actions to save the others.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it" b="1">
                <a:solidFill>
                  <a:srgbClr val="980000"/>
                </a:solidFill>
                <a:latin typeface="Comic Sans MS"/>
                <a:ea typeface="Comic Sans MS"/>
                <a:cs typeface="Comic Sans MS"/>
                <a:sym typeface="Comic Sans MS"/>
              </a:rPr>
              <a:t>She is a heroine because she fights for freedom.</a:t>
            </a:r>
            <a:endParaRPr b="1">
              <a:solidFill>
                <a:srgbClr val="980000"/>
              </a:solidFill>
            </a:endParaRPr>
          </a:p>
        </p:txBody>
      </p:sp>
      <p:pic>
        <p:nvPicPr>
          <p:cNvPr id="97" name="Google Shape;97;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1625" y="1112675"/>
            <a:ext cx="4267197" cy="30337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C27B"/>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1981500" cy="222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03" name="Google Shape;103;p20"/>
          <p:cNvSpPr txBox="1">
            <a:spLocks noGrp="1"/>
          </p:cNvSpPr>
          <p:nvPr>
            <p:ph type="body" idx="1"/>
          </p:nvPr>
        </p:nvSpPr>
        <p:spPr>
          <a:xfrm>
            <a:off x="6610550" y="1251175"/>
            <a:ext cx="2221800" cy="3317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4" name="Google Shape;104;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11425" y="1251175"/>
            <a:ext cx="2562301" cy="3539876"/>
          </a:xfrm>
          <a:prstGeom prst="rect">
            <a:avLst/>
          </a:prstGeom>
          <a:noFill/>
          <a:ln>
            <a:noFill/>
          </a:ln>
        </p:spPr>
      </p:pic>
      <p:pic>
        <p:nvPicPr>
          <p:cNvPr id="105" name="Google Shape;105;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45250" y="48550"/>
            <a:ext cx="2963548" cy="3603675"/>
          </a:xfrm>
          <a:prstGeom prst="rect">
            <a:avLst/>
          </a:prstGeom>
          <a:noFill/>
          <a:ln>
            <a:noFill/>
          </a:ln>
        </p:spPr>
      </p:pic>
      <p:pic>
        <p:nvPicPr>
          <p:cNvPr id="106" name="Google Shape;106;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0" y="99125"/>
            <a:ext cx="3084998" cy="4257976"/>
          </a:xfrm>
          <a:prstGeom prst="rect">
            <a:avLst/>
          </a:prstGeom>
          <a:noFill/>
          <a:ln>
            <a:noFill/>
          </a:ln>
        </p:spPr>
      </p:pic>
      <p:pic>
        <p:nvPicPr>
          <p:cNvPr id="107" name="Google Shape;107;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982345" y="1909625"/>
            <a:ext cx="2425402" cy="32338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Words>
  <Application>Microsoft Office PowerPoint</Application>
  <PresentationFormat>On-screen Show (16:9)</PresentationFormat>
  <Paragraphs>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Comic Sans MS</vt:lpstr>
      <vt:lpstr>Caveat</vt:lpstr>
      <vt:lpstr>Simple Light</vt:lpstr>
      <vt:lpstr>PowerPoint Presentation</vt:lpstr>
      <vt:lpstr>Cloelia’s Myth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Panayiotis Hadjioannou</cp:lastModifiedBy>
  <cp:revision>1</cp:revision>
  <dcterms:modified xsi:type="dcterms:W3CDTF">2022-10-02T20:58:01Z</dcterms:modified>
</cp:coreProperties>
</file>