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74" r:id="rId3"/>
    <p:sldId id="276" r:id="rId4"/>
    <p:sldId id="275" r:id="rId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22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30B0D-AAD5-7FAE-93CD-C7DFFF3E0F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a:extLst>
              <a:ext uri="{FF2B5EF4-FFF2-40B4-BE49-F238E27FC236}">
                <a16:creationId xmlns:a16="http://schemas.microsoft.com/office/drawing/2014/main" id="{2D60942A-1E45-7A46-00FB-638606FD13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76F6CCD9-9212-37A3-5CCA-4D071C249A99}"/>
              </a:ext>
            </a:extLst>
          </p:cNvPr>
          <p:cNvSpPr>
            <a:spLocks noGrp="1"/>
          </p:cNvSpPr>
          <p:nvPr>
            <p:ph type="dt" sz="half" idx="10"/>
          </p:nvPr>
        </p:nvSpPr>
        <p:spPr/>
        <p:txBody>
          <a:bodyPr/>
          <a:lstStyle/>
          <a:p>
            <a:fld id="{429C6CBF-1C7A-4AF0-A788-C34C60C92A63}" type="datetimeFigureOut">
              <a:rPr lang="el-GR" smtClean="0"/>
              <a:t>22/09/2022</a:t>
            </a:fld>
            <a:endParaRPr lang="el-GR"/>
          </a:p>
        </p:txBody>
      </p:sp>
      <p:sp>
        <p:nvSpPr>
          <p:cNvPr id="5" name="Footer Placeholder 4">
            <a:extLst>
              <a:ext uri="{FF2B5EF4-FFF2-40B4-BE49-F238E27FC236}">
                <a16:creationId xmlns:a16="http://schemas.microsoft.com/office/drawing/2014/main" id="{9DE3E83E-F15D-931A-2F91-58C5F89366AC}"/>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568BC7B6-0215-FF93-BD89-B6A469C30C1F}"/>
              </a:ext>
            </a:extLst>
          </p:cNvPr>
          <p:cNvSpPr>
            <a:spLocks noGrp="1"/>
          </p:cNvSpPr>
          <p:nvPr>
            <p:ph type="sldNum" sz="quarter" idx="12"/>
          </p:nvPr>
        </p:nvSpPr>
        <p:spPr/>
        <p:txBody>
          <a:bodyPr/>
          <a:lstStyle/>
          <a:p>
            <a:fld id="{26D20117-35C8-42B2-8205-0EDF0D1D4CB9}" type="slidenum">
              <a:rPr lang="el-GR" smtClean="0"/>
              <a:t>‹#›</a:t>
            </a:fld>
            <a:endParaRPr lang="el-GR"/>
          </a:p>
        </p:txBody>
      </p:sp>
    </p:spTree>
    <p:extLst>
      <p:ext uri="{BB962C8B-B14F-4D97-AF65-F5344CB8AC3E}">
        <p14:creationId xmlns:p14="http://schemas.microsoft.com/office/powerpoint/2010/main" val="2794283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D6852-A6E0-83ED-5000-6D6E8FB9E986}"/>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241FC53F-AF92-7929-E206-72A15D3983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0A679BCF-771B-E52F-7423-77CEA9E73628}"/>
              </a:ext>
            </a:extLst>
          </p:cNvPr>
          <p:cNvSpPr>
            <a:spLocks noGrp="1"/>
          </p:cNvSpPr>
          <p:nvPr>
            <p:ph type="dt" sz="half" idx="10"/>
          </p:nvPr>
        </p:nvSpPr>
        <p:spPr/>
        <p:txBody>
          <a:bodyPr/>
          <a:lstStyle/>
          <a:p>
            <a:fld id="{429C6CBF-1C7A-4AF0-A788-C34C60C92A63}" type="datetimeFigureOut">
              <a:rPr lang="el-GR" smtClean="0"/>
              <a:t>22/09/2022</a:t>
            </a:fld>
            <a:endParaRPr lang="el-GR"/>
          </a:p>
        </p:txBody>
      </p:sp>
      <p:sp>
        <p:nvSpPr>
          <p:cNvPr id="5" name="Footer Placeholder 4">
            <a:extLst>
              <a:ext uri="{FF2B5EF4-FFF2-40B4-BE49-F238E27FC236}">
                <a16:creationId xmlns:a16="http://schemas.microsoft.com/office/drawing/2014/main" id="{8D70DF87-2389-8E17-38A8-D0AB1510C7EE}"/>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34D5DC11-56D2-1A06-2FAF-2FD82CAFDD86}"/>
              </a:ext>
            </a:extLst>
          </p:cNvPr>
          <p:cNvSpPr>
            <a:spLocks noGrp="1"/>
          </p:cNvSpPr>
          <p:nvPr>
            <p:ph type="sldNum" sz="quarter" idx="12"/>
          </p:nvPr>
        </p:nvSpPr>
        <p:spPr/>
        <p:txBody>
          <a:bodyPr/>
          <a:lstStyle/>
          <a:p>
            <a:fld id="{26D20117-35C8-42B2-8205-0EDF0D1D4CB9}" type="slidenum">
              <a:rPr lang="el-GR" smtClean="0"/>
              <a:t>‹#›</a:t>
            </a:fld>
            <a:endParaRPr lang="el-GR"/>
          </a:p>
        </p:txBody>
      </p:sp>
    </p:spTree>
    <p:extLst>
      <p:ext uri="{BB962C8B-B14F-4D97-AF65-F5344CB8AC3E}">
        <p14:creationId xmlns:p14="http://schemas.microsoft.com/office/powerpoint/2010/main" val="3317282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3023B8-53AA-1D8E-85BA-33867166BC6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3DDD89CD-C002-28E9-D451-2CDD81761F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2B3675DD-55A4-B64F-13C6-EB62A70840EC}"/>
              </a:ext>
            </a:extLst>
          </p:cNvPr>
          <p:cNvSpPr>
            <a:spLocks noGrp="1"/>
          </p:cNvSpPr>
          <p:nvPr>
            <p:ph type="dt" sz="half" idx="10"/>
          </p:nvPr>
        </p:nvSpPr>
        <p:spPr/>
        <p:txBody>
          <a:bodyPr/>
          <a:lstStyle/>
          <a:p>
            <a:fld id="{429C6CBF-1C7A-4AF0-A788-C34C60C92A63}" type="datetimeFigureOut">
              <a:rPr lang="el-GR" smtClean="0"/>
              <a:t>22/09/2022</a:t>
            </a:fld>
            <a:endParaRPr lang="el-GR"/>
          </a:p>
        </p:txBody>
      </p:sp>
      <p:sp>
        <p:nvSpPr>
          <p:cNvPr id="5" name="Footer Placeholder 4">
            <a:extLst>
              <a:ext uri="{FF2B5EF4-FFF2-40B4-BE49-F238E27FC236}">
                <a16:creationId xmlns:a16="http://schemas.microsoft.com/office/drawing/2014/main" id="{22C15394-D5A9-D051-F5C3-8BC4AF85DEC0}"/>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5BED280A-35BE-0493-25CB-7D7732076487}"/>
              </a:ext>
            </a:extLst>
          </p:cNvPr>
          <p:cNvSpPr>
            <a:spLocks noGrp="1"/>
          </p:cNvSpPr>
          <p:nvPr>
            <p:ph type="sldNum" sz="quarter" idx="12"/>
          </p:nvPr>
        </p:nvSpPr>
        <p:spPr/>
        <p:txBody>
          <a:bodyPr/>
          <a:lstStyle/>
          <a:p>
            <a:fld id="{26D20117-35C8-42B2-8205-0EDF0D1D4CB9}" type="slidenum">
              <a:rPr lang="el-GR" smtClean="0"/>
              <a:t>‹#›</a:t>
            </a:fld>
            <a:endParaRPr lang="el-GR"/>
          </a:p>
        </p:txBody>
      </p:sp>
    </p:spTree>
    <p:extLst>
      <p:ext uri="{BB962C8B-B14F-4D97-AF65-F5344CB8AC3E}">
        <p14:creationId xmlns:p14="http://schemas.microsoft.com/office/powerpoint/2010/main" val="636613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86C45-85A8-7FC0-7C3F-5E56DE96F0B9}"/>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371FCCC0-6D82-546B-528B-E8D7481B88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3A3220DA-C45B-CF7F-0EE9-134BA62DD072}"/>
              </a:ext>
            </a:extLst>
          </p:cNvPr>
          <p:cNvSpPr>
            <a:spLocks noGrp="1"/>
          </p:cNvSpPr>
          <p:nvPr>
            <p:ph type="dt" sz="half" idx="10"/>
          </p:nvPr>
        </p:nvSpPr>
        <p:spPr/>
        <p:txBody>
          <a:bodyPr/>
          <a:lstStyle/>
          <a:p>
            <a:fld id="{429C6CBF-1C7A-4AF0-A788-C34C60C92A63}" type="datetimeFigureOut">
              <a:rPr lang="el-GR" smtClean="0"/>
              <a:t>22/09/2022</a:t>
            </a:fld>
            <a:endParaRPr lang="el-GR"/>
          </a:p>
        </p:txBody>
      </p:sp>
      <p:sp>
        <p:nvSpPr>
          <p:cNvPr id="5" name="Footer Placeholder 4">
            <a:extLst>
              <a:ext uri="{FF2B5EF4-FFF2-40B4-BE49-F238E27FC236}">
                <a16:creationId xmlns:a16="http://schemas.microsoft.com/office/drawing/2014/main" id="{2A0871BF-E163-E2F2-4069-12A0AD69319A}"/>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17B8DBAB-056A-1904-244E-14C810ED6043}"/>
              </a:ext>
            </a:extLst>
          </p:cNvPr>
          <p:cNvSpPr>
            <a:spLocks noGrp="1"/>
          </p:cNvSpPr>
          <p:nvPr>
            <p:ph type="sldNum" sz="quarter" idx="12"/>
          </p:nvPr>
        </p:nvSpPr>
        <p:spPr/>
        <p:txBody>
          <a:bodyPr/>
          <a:lstStyle/>
          <a:p>
            <a:fld id="{26D20117-35C8-42B2-8205-0EDF0D1D4CB9}" type="slidenum">
              <a:rPr lang="el-GR" smtClean="0"/>
              <a:t>‹#›</a:t>
            </a:fld>
            <a:endParaRPr lang="el-GR"/>
          </a:p>
        </p:txBody>
      </p:sp>
    </p:spTree>
    <p:extLst>
      <p:ext uri="{BB962C8B-B14F-4D97-AF65-F5344CB8AC3E}">
        <p14:creationId xmlns:p14="http://schemas.microsoft.com/office/powerpoint/2010/main" val="3176266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704EE-0366-2A9B-5D94-4782E3809C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C0A05B9E-2B82-4A8F-A25D-2EAD4769E5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916293-E58E-7064-AD48-72B88B160E9A}"/>
              </a:ext>
            </a:extLst>
          </p:cNvPr>
          <p:cNvSpPr>
            <a:spLocks noGrp="1"/>
          </p:cNvSpPr>
          <p:nvPr>
            <p:ph type="dt" sz="half" idx="10"/>
          </p:nvPr>
        </p:nvSpPr>
        <p:spPr/>
        <p:txBody>
          <a:bodyPr/>
          <a:lstStyle/>
          <a:p>
            <a:fld id="{429C6CBF-1C7A-4AF0-A788-C34C60C92A63}" type="datetimeFigureOut">
              <a:rPr lang="el-GR" smtClean="0"/>
              <a:t>22/09/2022</a:t>
            </a:fld>
            <a:endParaRPr lang="el-GR"/>
          </a:p>
        </p:txBody>
      </p:sp>
      <p:sp>
        <p:nvSpPr>
          <p:cNvPr id="5" name="Footer Placeholder 4">
            <a:extLst>
              <a:ext uri="{FF2B5EF4-FFF2-40B4-BE49-F238E27FC236}">
                <a16:creationId xmlns:a16="http://schemas.microsoft.com/office/drawing/2014/main" id="{6C1AAD89-F312-70D3-ED20-B5C95ADCB958}"/>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37F03A80-CD31-F523-B43A-81E8BF6A53FB}"/>
              </a:ext>
            </a:extLst>
          </p:cNvPr>
          <p:cNvSpPr>
            <a:spLocks noGrp="1"/>
          </p:cNvSpPr>
          <p:nvPr>
            <p:ph type="sldNum" sz="quarter" idx="12"/>
          </p:nvPr>
        </p:nvSpPr>
        <p:spPr/>
        <p:txBody>
          <a:bodyPr/>
          <a:lstStyle/>
          <a:p>
            <a:fld id="{26D20117-35C8-42B2-8205-0EDF0D1D4CB9}" type="slidenum">
              <a:rPr lang="el-GR" smtClean="0"/>
              <a:t>‹#›</a:t>
            </a:fld>
            <a:endParaRPr lang="el-GR"/>
          </a:p>
        </p:txBody>
      </p:sp>
    </p:spTree>
    <p:extLst>
      <p:ext uri="{BB962C8B-B14F-4D97-AF65-F5344CB8AC3E}">
        <p14:creationId xmlns:p14="http://schemas.microsoft.com/office/powerpoint/2010/main" val="1333228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B5B13-46B5-3F1B-C701-2B72FBD47066}"/>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F62326C2-2E7F-E081-C016-406752F734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DF13AB4B-A763-291C-343F-D80C4FDC33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6DD0BE52-6D3A-CD76-7B1D-0DC3110D4703}"/>
              </a:ext>
            </a:extLst>
          </p:cNvPr>
          <p:cNvSpPr>
            <a:spLocks noGrp="1"/>
          </p:cNvSpPr>
          <p:nvPr>
            <p:ph type="dt" sz="half" idx="10"/>
          </p:nvPr>
        </p:nvSpPr>
        <p:spPr/>
        <p:txBody>
          <a:bodyPr/>
          <a:lstStyle/>
          <a:p>
            <a:fld id="{429C6CBF-1C7A-4AF0-A788-C34C60C92A63}" type="datetimeFigureOut">
              <a:rPr lang="el-GR" smtClean="0"/>
              <a:t>22/09/2022</a:t>
            </a:fld>
            <a:endParaRPr lang="el-GR"/>
          </a:p>
        </p:txBody>
      </p:sp>
      <p:sp>
        <p:nvSpPr>
          <p:cNvPr id="6" name="Footer Placeholder 5">
            <a:extLst>
              <a:ext uri="{FF2B5EF4-FFF2-40B4-BE49-F238E27FC236}">
                <a16:creationId xmlns:a16="http://schemas.microsoft.com/office/drawing/2014/main" id="{85DC2023-36B8-5DF0-8ED9-A2D7F7FF09B2}"/>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093F908F-CFA1-BADD-22E7-D79DB97973B4}"/>
              </a:ext>
            </a:extLst>
          </p:cNvPr>
          <p:cNvSpPr>
            <a:spLocks noGrp="1"/>
          </p:cNvSpPr>
          <p:nvPr>
            <p:ph type="sldNum" sz="quarter" idx="12"/>
          </p:nvPr>
        </p:nvSpPr>
        <p:spPr/>
        <p:txBody>
          <a:bodyPr/>
          <a:lstStyle/>
          <a:p>
            <a:fld id="{26D20117-35C8-42B2-8205-0EDF0D1D4CB9}" type="slidenum">
              <a:rPr lang="el-GR" smtClean="0"/>
              <a:t>‹#›</a:t>
            </a:fld>
            <a:endParaRPr lang="el-GR"/>
          </a:p>
        </p:txBody>
      </p:sp>
    </p:spTree>
    <p:extLst>
      <p:ext uri="{BB962C8B-B14F-4D97-AF65-F5344CB8AC3E}">
        <p14:creationId xmlns:p14="http://schemas.microsoft.com/office/powerpoint/2010/main" val="563784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700B7-224C-D612-0FE0-6A639B943458}"/>
              </a:ext>
            </a:extLst>
          </p:cNvPr>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081B8A9E-75CC-28BA-B321-542CDB97B1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7BA647-F078-BC04-601D-2F6DAFC893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6C2F9C1A-37A2-FBB7-7B5C-08356807EB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5C6DAB-96CE-8E58-E48B-A9B24A0EA5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65FADE38-DA07-1CA8-5117-456C15FE5257}"/>
              </a:ext>
            </a:extLst>
          </p:cNvPr>
          <p:cNvSpPr>
            <a:spLocks noGrp="1"/>
          </p:cNvSpPr>
          <p:nvPr>
            <p:ph type="dt" sz="half" idx="10"/>
          </p:nvPr>
        </p:nvSpPr>
        <p:spPr/>
        <p:txBody>
          <a:bodyPr/>
          <a:lstStyle/>
          <a:p>
            <a:fld id="{429C6CBF-1C7A-4AF0-A788-C34C60C92A63}" type="datetimeFigureOut">
              <a:rPr lang="el-GR" smtClean="0"/>
              <a:t>22/09/2022</a:t>
            </a:fld>
            <a:endParaRPr lang="el-GR"/>
          </a:p>
        </p:txBody>
      </p:sp>
      <p:sp>
        <p:nvSpPr>
          <p:cNvPr id="8" name="Footer Placeholder 7">
            <a:extLst>
              <a:ext uri="{FF2B5EF4-FFF2-40B4-BE49-F238E27FC236}">
                <a16:creationId xmlns:a16="http://schemas.microsoft.com/office/drawing/2014/main" id="{DB2B18E0-F017-2C92-8259-7D81286C0704}"/>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D0E1D11D-507C-B181-8E2E-35240C63820E}"/>
              </a:ext>
            </a:extLst>
          </p:cNvPr>
          <p:cNvSpPr>
            <a:spLocks noGrp="1"/>
          </p:cNvSpPr>
          <p:nvPr>
            <p:ph type="sldNum" sz="quarter" idx="12"/>
          </p:nvPr>
        </p:nvSpPr>
        <p:spPr/>
        <p:txBody>
          <a:bodyPr/>
          <a:lstStyle/>
          <a:p>
            <a:fld id="{26D20117-35C8-42B2-8205-0EDF0D1D4CB9}" type="slidenum">
              <a:rPr lang="el-GR" smtClean="0"/>
              <a:t>‹#›</a:t>
            </a:fld>
            <a:endParaRPr lang="el-GR"/>
          </a:p>
        </p:txBody>
      </p:sp>
    </p:spTree>
    <p:extLst>
      <p:ext uri="{BB962C8B-B14F-4D97-AF65-F5344CB8AC3E}">
        <p14:creationId xmlns:p14="http://schemas.microsoft.com/office/powerpoint/2010/main" val="4246860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EA48A-BA95-5B3B-5902-B529269EF157}"/>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13B8BCF1-5EF6-D40A-481F-3EA163896CD6}"/>
              </a:ext>
            </a:extLst>
          </p:cNvPr>
          <p:cNvSpPr>
            <a:spLocks noGrp="1"/>
          </p:cNvSpPr>
          <p:nvPr>
            <p:ph type="dt" sz="half" idx="10"/>
          </p:nvPr>
        </p:nvSpPr>
        <p:spPr/>
        <p:txBody>
          <a:bodyPr/>
          <a:lstStyle/>
          <a:p>
            <a:fld id="{429C6CBF-1C7A-4AF0-A788-C34C60C92A63}" type="datetimeFigureOut">
              <a:rPr lang="el-GR" smtClean="0"/>
              <a:t>22/09/2022</a:t>
            </a:fld>
            <a:endParaRPr lang="el-GR"/>
          </a:p>
        </p:txBody>
      </p:sp>
      <p:sp>
        <p:nvSpPr>
          <p:cNvPr id="4" name="Footer Placeholder 3">
            <a:extLst>
              <a:ext uri="{FF2B5EF4-FFF2-40B4-BE49-F238E27FC236}">
                <a16:creationId xmlns:a16="http://schemas.microsoft.com/office/drawing/2014/main" id="{E11A734D-A6DE-DC4E-0381-E9309EE46D9E}"/>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2153A0AA-086F-FF33-1CDF-F25A042399F1}"/>
              </a:ext>
            </a:extLst>
          </p:cNvPr>
          <p:cNvSpPr>
            <a:spLocks noGrp="1"/>
          </p:cNvSpPr>
          <p:nvPr>
            <p:ph type="sldNum" sz="quarter" idx="12"/>
          </p:nvPr>
        </p:nvSpPr>
        <p:spPr/>
        <p:txBody>
          <a:bodyPr/>
          <a:lstStyle/>
          <a:p>
            <a:fld id="{26D20117-35C8-42B2-8205-0EDF0D1D4CB9}" type="slidenum">
              <a:rPr lang="el-GR" smtClean="0"/>
              <a:t>‹#›</a:t>
            </a:fld>
            <a:endParaRPr lang="el-GR"/>
          </a:p>
        </p:txBody>
      </p:sp>
    </p:spTree>
    <p:extLst>
      <p:ext uri="{BB962C8B-B14F-4D97-AF65-F5344CB8AC3E}">
        <p14:creationId xmlns:p14="http://schemas.microsoft.com/office/powerpoint/2010/main" val="3024721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4DBA5C-F873-ED92-E68D-B7276CE5C653}"/>
              </a:ext>
            </a:extLst>
          </p:cNvPr>
          <p:cNvSpPr>
            <a:spLocks noGrp="1"/>
          </p:cNvSpPr>
          <p:nvPr>
            <p:ph type="dt" sz="half" idx="10"/>
          </p:nvPr>
        </p:nvSpPr>
        <p:spPr/>
        <p:txBody>
          <a:bodyPr/>
          <a:lstStyle/>
          <a:p>
            <a:fld id="{429C6CBF-1C7A-4AF0-A788-C34C60C92A63}" type="datetimeFigureOut">
              <a:rPr lang="el-GR" smtClean="0"/>
              <a:t>22/09/2022</a:t>
            </a:fld>
            <a:endParaRPr lang="el-GR"/>
          </a:p>
        </p:txBody>
      </p:sp>
      <p:sp>
        <p:nvSpPr>
          <p:cNvPr id="3" name="Footer Placeholder 2">
            <a:extLst>
              <a:ext uri="{FF2B5EF4-FFF2-40B4-BE49-F238E27FC236}">
                <a16:creationId xmlns:a16="http://schemas.microsoft.com/office/drawing/2014/main" id="{8D55E1EC-C8BA-52A4-CFAF-0B097212735B}"/>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93492651-1395-2DFB-5226-938051E11401}"/>
              </a:ext>
            </a:extLst>
          </p:cNvPr>
          <p:cNvSpPr>
            <a:spLocks noGrp="1"/>
          </p:cNvSpPr>
          <p:nvPr>
            <p:ph type="sldNum" sz="quarter" idx="12"/>
          </p:nvPr>
        </p:nvSpPr>
        <p:spPr/>
        <p:txBody>
          <a:bodyPr/>
          <a:lstStyle/>
          <a:p>
            <a:fld id="{26D20117-35C8-42B2-8205-0EDF0D1D4CB9}" type="slidenum">
              <a:rPr lang="el-GR" smtClean="0"/>
              <a:t>‹#›</a:t>
            </a:fld>
            <a:endParaRPr lang="el-GR"/>
          </a:p>
        </p:txBody>
      </p:sp>
    </p:spTree>
    <p:extLst>
      <p:ext uri="{BB962C8B-B14F-4D97-AF65-F5344CB8AC3E}">
        <p14:creationId xmlns:p14="http://schemas.microsoft.com/office/powerpoint/2010/main" val="2081265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F79A3-0C41-8854-F99E-40522A3DEB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9C52B9A3-6F6C-7808-B0D9-925CE0565D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62D728C9-F99A-138E-F87F-433A7EBF70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952027-C774-F53A-081B-0B936C0484CF}"/>
              </a:ext>
            </a:extLst>
          </p:cNvPr>
          <p:cNvSpPr>
            <a:spLocks noGrp="1"/>
          </p:cNvSpPr>
          <p:nvPr>
            <p:ph type="dt" sz="half" idx="10"/>
          </p:nvPr>
        </p:nvSpPr>
        <p:spPr/>
        <p:txBody>
          <a:bodyPr/>
          <a:lstStyle/>
          <a:p>
            <a:fld id="{429C6CBF-1C7A-4AF0-A788-C34C60C92A63}" type="datetimeFigureOut">
              <a:rPr lang="el-GR" smtClean="0"/>
              <a:t>22/09/2022</a:t>
            </a:fld>
            <a:endParaRPr lang="el-GR"/>
          </a:p>
        </p:txBody>
      </p:sp>
      <p:sp>
        <p:nvSpPr>
          <p:cNvPr id="6" name="Footer Placeholder 5">
            <a:extLst>
              <a:ext uri="{FF2B5EF4-FFF2-40B4-BE49-F238E27FC236}">
                <a16:creationId xmlns:a16="http://schemas.microsoft.com/office/drawing/2014/main" id="{C46B32A0-DDC0-296A-E092-E29202CB689A}"/>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F0B39C41-AE6B-5A63-ACBC-021829BAFF92}"/>
              </a:ext>
            </a:extLst>
          </p:cNvPr>
          <p:cNvSpPr>
            <a:spLocks noGrp="1"/>
          </p:cNvSpPr>
          <p:nvPr>
            <p:ph type="sldNum" sz="quarter" idx="12"/>
          </p:nvPr>
        </p:nvSpPr>
        <p:spPr/>
        <p:txBody>
          <a:bodyPr/>
          <a:lstStyle/>
          <a:p>
            <a:fld id="{26D20117-35C8-42B2-8205-0EDF0D1D4CB9}" type="slidenum">
              <a:rPr lang="el-GR" smtClean="0"/>
              <a:t>‹#›</a:t>
            </a:fld>
            <a:endParaRPr lang="el-GR"/>
          </a:p>
        </p:txBody>
      </p:sp>
    </p:spTree>
    <p:extLst>
      <p:ext uri="{BB962C8B-B14F-4D97-AF65-F5344CB8AC3E}">
        <p14:creationId xmlns:p14="http://schemas.microsoft.com/office/powerpoint/2010/main" val="3123207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9D262-3259-8FB5-F828-A9CE569021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FAEBF979-D07D-F884-F80D-D98C126D7B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a:extLst>
              <a:ext uri="{FF2B5EF4-FFF2-40B4-BE49-F238E27FC236}">
                <a16:creationId xmlns:a16="http://schemas.microsoft.com/office/drawing/2014/main" id="{1F6995B6-8848-B47E-110C-ECFA67E027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610514-9061-5D16-9935-B60599488B3C}"/>
              </a:ext>
            </a:extLst>
          </p:cNvPr>
          <p:cNvSpPr>
            <a:spLocks noGrp="1"/>
          </p:cNvSpPr>
          <p:nvPr>
            <p:ph type="dt" sz="half" idx="10"/>
          </p:nvPr>
        </p:nvSpPr>
        <p:spPr/>
        <p:txBody>
          <a:bodyPr/>
          <a:lstStyle/>
          <a:p>
            <a:fld id="{429C6CBF-1C7A-4AF0-A788-C34C60C92A63}" type="datetimeFigureOut">
              <a:rPr lang="el-GR" smtClean="0"/>
              <a:t>22/09/2022</a:t>
            </a:fld>
            <a:endParaRPr lang="el-GR"/>
          </a:p>
        </p:txBody>
      </p:sp>
      <p:sp>
        <p:nvSpPr>
          <p:cNvPr id="6" name="Footer Placeholder 5">
            <a:extLst>
              <a:ext uri="{FF2B5EF4-FFF2-40B4-BE49-F238E27FC236}">
                <a16:creationId xmlns:a16="http://schemas.microsoft.com/office/drawing/2014/main" id="{7175D633-E555-6B7E-AB6F-9D75FDD8FBDE}"/>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0FDD83C9-5613-F221-A463-B22545900005}"/>
              </a:ext>
            </a:extLst>
          </p:cNvPr>
          <p:cNvSpPr>
            <a:spLocks noGrp="1"/>
          </p:cNvSpPr>
          <p:nvPr>
            <p:ph type="sldNum" sz="quarter" idx="12"/>
          </p:nvPr>
        </p:nvSpPr>
        <p:spPr/>
        <p:txBody>
          <a:bodyPr/>
          <a:lstStyle/>
          <a:p>
            <a:fld id="{26D20117-35C8-42B2-8205-0EDF0D1D4CB9}" type="slidenum">
              <a:rPr lang="el-GR" smtClean="0"/>
              <a:t>‹#›</a:t>
            </a:fld>
            <a:endParaRPr lang="el-GR"/>
          </a:p>
        </p:txBody>
      </p:sp>
    </p:spTree>
    <p:extLst>
      <p:ext uri="{BB962C8B-B14F-4D97-AF65-F5344CB8AC3E}">
        <p14:creationId xmlns:p14="http://schemas.microsoft.com/office/powerpoint/2010/main" val="352226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26EB11-F193-CF53-AFC9-91126D2B13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id="{1F1FA565-A02D-CB1F-D4B7-9A120931F7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88E6FF52-9AE4-B47B-001A-0F48789A2A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C6CBF-1C7A-4AF0-A788-C34C60C92A63}" type="datetimeFigureOut">
              <a:rPr lang="el-GR" smtClean="0"/>
              <a:t>22/09/2022</a:t>
            </a:fld>
            <a:endParaRPr lang="el-GR"/>
          </a:p>
        </p:txBody>
      </p:sp>
      <p:sp>
        <p:nvSpPr>
          <p:cNvPr id="5" name="Footer Placeholder 4">
            <a:extLst>
              <a:ext uri="{FF2B5EF4-FFF2-40B4-BE49-F238E27FC236}">
                <a16:creationId xmlns:a16="http://schemas.microsoft.com/office/drawing/2014/main" id="{31FDDF83-2BDE-6220-F73A-0F520D8FD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id="{57545D92-205F-1CCC-3457-E2182BEDB6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D20117-35C8-42B2-8205-0EDF0D1D4CB9}" type="slidenum">
              <a:rPr lang="el-GR" smtClean="0"/>
              <a:t>‹#›</a:t>
            </a:fld>
            <a:endParaRPr lang="el-GR"/>
          </a:p>
        </p:txBody>
      </p:sp>
    </p:spTree>
    <p:extLst>
      <p:ext uri="{BB962C8B-B14F-4D97-AF65-F5344CB8AC3E}">
        <p14:creationId xmlns:p14="http://schemas.microsoft.com/office/powerpoint/2010/main" val="1322337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01CE3E06-9C65-8748-120F-470B41013DC0}"/>
              </a:ext>
            </a:extLst>
          </p:cNvPr>
          <p:cNvGrpSpPr/>
          <p:nvPr/>
        </p:nvGrpSpPr>
        <p:grpSpPr>
          <a:xfrm>
            <a:off x="0" y="0"/>
            <a:ext cx="12192000" cy="6858000"/>
            <a:chOff x="-3" y="0"/>
            <a:chExt cx="9056499" cy="6858000"/>
          </a:xfrm>
        </p:grpSpPr>
        <p:pic>
          <p:nvPicPr>
            <p:cNvPr id="73" name="Picture 72" descr="Map&#10;&#10;Description automatically generated">
              <a:extLst>
                <a:ext uri="{FF2B5EF4-FFF2-40B4-BE49-F238E27FC236}">
                  <a16:creationId xmlns:a16="http://schemas.microsoft.com/office/drawing/2014/main" id="{C8BAEBCF-7FC0-AEC5-7E7B-92A812E15FF0}"/>
                </a:ext>
              </a:extLst>
            </p:cNvPr>
            <p:cNvPicPr>
              <a:picLocks noChangeAspect="1"/>
            </p:cNvPicPr>
            <p:nvPr/>
          </p:nvPicPr>
          <p:blipFill rotWithShape="1">
            <a:blip r:embed="rId2">
              <a:extLst>
                <a:ext uri="{28A0092B-C50C-407E-A947-70E740481C1C}">
                  <a14:useLocalDpi xmlns:a14="http://schemas.microsoft.com/office/drawing/2010/main" val="0"/>
                </a:ext>
              </a:extLst>
            </a:blip>
            <a:srcRect b="46001"/>
            <a:stretch/>
          </p:blipFill>
          <p:spPr>
            <a:xfrm rot="10800000">
              <a:off x="-3" y="3092882"/>
              <a:ext cx="9056498" cy="3765118"/>
            </a:xfrm>
            <a:prstGeom prst="rect">
              <a:avLst/>
            </a:prstGeom>
          </p:spPr>
        </p:pic>
        <p:pic>
          <p:nvPicPr>
            <p:cNvPr id="75" name="Picture 74" descr="Map&#10;&#10;Description automatically generated">
              <a:extLst>
                <a:ext uri="{FF2B5EF4-FFF2-40B4-BE49-F238E27FC236}">
                  <a16:creationId xmlns:a16="http://schemas.microsoft.com/office/drawing/2014/main" id="{2EE99C41-501C-1AFC-1EA2-9351C43F372A}"/>
                </a:ext>
              </a:extLst>
            </p:cNvPr>
            <p:cNvPicPr>
              <a:picLocks noChangeAspect="1"/>
            </p:cNvPicPr>
            <p:nvPr/>
          </p:nvPicPr>
          <p:blipFill rotWithShape="1">
            <a:blip r:embed="rId3">
              <a:extLst>
                <a:ext uri="{28A0092B-C50C-407E-A947-70E740481C1C}">
                  <a14:useLocalDpi xmlns:a14="http://schemas.microsoft.com/office/drawing/2010/main" val="0"/>
                </a:ext>
              </a:extLst>
            </a:blip>
            <a:srcRect b="36528"/>
            <a:stretch/>
          </p:blipFill>
          <p:spPr>
            <a:xfrm>
              <a:off x="-1" y="0"/>
              <a:ext cx="9056497" cy="4352925"/>
            </a:xfrm>
            <a:prstGeom prst="rect">
              <a:avLst/>
            </a:prstGeom>
          </p:spPr>
        </p:pic>
      </p:grpSp>
      <p:pic>
        <p:nvPicPr>
          <p:cNvPr id="8" name="Picture 7" descr="A picture containing text&#10;&#10;Description automatically generated">
            <a:extLst>
              <a:ext uri="{FF2B5EF4-FFF2-40B4-BE49-F238E27FC236}">
                <a16:creationId xmlns:a16="http://schemas.microsoft.com/office/drawing/2014/main" id="{5BAADAB4-A863-5E4B-F3BA-362B9A6FB04F}"/>
              </a:ext>
            </a:extLst>
          </p:cNvPr>
          <p:cNvPicPr>
            <a:picLocks noChangeAspect="1"/>
          </p:cNvPicPr>
          <p:nvPr/>
        </p:nvPicPr>
        <p:blipFill rotWithShape="1">
          <a:blip r:embed="rId4">
            <a:extLst>
              <a:ext uri="{28A0092B-C50C-407E-A947-70E740481C1C}">
                <a14:useLocalDpi xmlns:a14="http://schemas.microsoft.com/office/drawing/2010/main" val="0"/>
              </a:ext>
            </a:extLst>
          </a:blip>
          <a:srcRect t="3000" b="38175"/>
          <a:stretch/>
        </p:blipFill>
        <p:spPr>
          <a:xfrm>
            <a:off x="3130117" y="-30157"/>
            <a:ext cx="8672616" cy="2872565"/>
          </a:xfrm>
          <a:prstGeom prst="rect">
            <a:avLst/>
          </a:prstGeom>
        </p:spPr>
      </p:pic>
      <p:pic>
        <p:nvPicPr>
          <p:cNvPr id="2" name="Picture 1" descr="A person riding a horse&#10;&#10;Description automatically generated with low confidence">
            <a:extLst>
              <a:ext uri="{FF2B5EF4-FFF2-40B4-BE49-F238E27FC236}">
                <a16:creationId xmlns:a16="http://schemas.microsoft.com/office/drawing/2014/main" id="{8199ECCE-C079-2109-95F4-650C290F90D4}"/>
              </a:ext>
            </a:extLst>
          </p:cNvPr>
          <p:cNvPicPr>
            <a:picLocks noChangeAspect="1"/>
          </p:cNvPicPr>
          <p:nvPr/>
        </p:nvPicPr>
        <p:blipFill rotWithShape="1">
          <a:blip r:embed="rId5">
            <a:extLst>
              <a:ext uri="{28A0092B-C50C-407E-A947-70E740481C1C}">
                <a14:useLocalDpi xmlns:a14="http://schemas.microsoft.com/office/drawing/2010/main" val="0"/>
              </a:ext>
            </a:extLst>
          </a:blip>
          <a:srcRect t="7926" b="28892"/>
          <a:stretch/>
        </p:blipFill>
        <p:spPr>
          <a:xfrm rot="21280574" flipH="1">
            <a:off x="6373714" y="1168025"/>
            <a:ext cx="4804242" cy="5299918"/>
          </a:xfrm>
          <a:prstGeom prst="rect">
            <a:avLst/>
          </a:prstGeom>
        </p:spPr>
      </p:pic>
      <p:pic>
        <p:nvPicPr>
          <p:cNvPr id="10" name="Picture 9">
            <a:extLst>
              <a:ext uri="{FF2B5EF4-FFF2-40B4-BE49-F238E27FC236}">
                <a16:creationId xmlns:a16="http://schemas.microsoft.com/office/drawing/2014/main" id="{98B3DF88-F0BC-196B-15DB-9A76624301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447" y="4543086"/>
            <a:ext cx="6343650" cy="3571875"/>
          </a:xfrm>
          <a:prstGeom prst="rect">
            <a:avLst/>
          </a:prstGeom>
        </p:spPr>
      </p:pic>
    </p:spTree>
    <p:extLst>
      <p:ext uri="{BB962C8B-B14F-4D97-AF65-F5344CB8AC3E}">
        <p14:creationId xmlns:p14="http://schemas.microsoft.com/office/powerpoint/2010/main" val="1184145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DBFF4C0-A3C9-8E62-CB6A-24720680B620}"/>
              </a:ext>
            </a:extLst>
          </p:cNvPr>
          <p:cNvGrpSpPr/>
          <p:nvPr/>
        </p:nvGrpSpPr>
        <p:grpSpPr>
          <a:xfrm>
            <a:off x="0" y="0"/>
            <a:ext cx="12192000" cy="6858000"/>
            <a:chOff x="0" y="0"/>
            <a:chExt cx="12192000" cy="6858000"/>
          </a:xfrm>
        </p:grpSpPr>
        <p:grpSp>
          <p:nvGrpSpPr>
            <p:cNvPr id="76" name="Group 75">
              <a:extLst>
                <a:ext uri="{FF2B5EF4-FFF2-40B4-BE49-F238E27FC236}">
                  <a16:creationId xmlns:a16="http://schemas.microsoft.com/office/drawing/2014/main" id="{01CE3E06-9C65-8748-120F-470B41013DC0}"/>
                </a:ext>
              </a:extLst>
            </p:cNvPr>
            <p:cNvGrpSpPr/>
            <p:nvPr/>
          </p:nvGrpSpPr>
          <p:grpSpPr>
            <a:xfrm>
              <a:off x="0" y="0"/>
              <a:ext cx="12192000" cy="6858000"/>
              <a:chOff x="-3" y="0"/>
              <a:chExt cx="9056499" cy="6858000"/>
            </a:xfrm>
          </p:grpSpPr>
          <p:pic>
            <p:nvPicPr>
              <p:cNvPr id="73" name="Picture 72" descr="Map&#10;&#10;Description automatically generated">
                <a:extLst>
                  <a:ext uri="{FF2B5EF4-FFF2-40B4-BE49-F238E27FC236}">
                    <a16:creationId xmlns:a16="http://schemas.microsoft.com/office/drawing/2014/main" id="{C8BAEBCF-7FC0-AEC5-7E7B-92A812E15FF0}"/>
                  </a:ext>
                </a:extLst>
              </p:cNvPr>
              <p:cNvPicPr>
                <a:picLocks noChangeAspect="1"/>
              </p:cNvPicPr>
              <p:nvPr/>
            </p:nvPicPr>
            <p:blipFill rotWithShape="1">
              <a:blip r:embed="rId2">
                <a:extLst>
                  <a:ext uri="{28A0092B-C50C-407E-A947-70E740481C1C}">
                    <a14:useLocalDpi xmlns:a14="http://schemas.microsoft.com/office/drawing/2010/main" val="0"/>
                  </a:ext>
                </a:extLst>
              </a:blip>
              <a:srcRect b="46001"/>
              <a:stretch/>
            </p:blipFill>
            <p:spPr>
              <a:xfrm rot="10800000">
                <a:off x="-3" y="3092882"/>
                <a:ext cx="9056498" cy="3765118"/>
              </a:xfrm>
              <a:prstGeom prst="rect">
                <a:avLst/>
              </a:prstGeom>
            </p:spPr>
          </p:pic>
          <p:pic>
            <p:nvPicPr>
              <p:cNvPr id="75" name="Picture 74" descr="Map&#10;&#10;Description automatically generated">
                <a:extLst>
                  <a:ext uri="{FF2B5EF4-FFF2-40B4-BE49-F238E27FC236}">
                    <a16:creationId xmlns:a16="http://schemas.microsoft.com/office/drawing/2014/main" id="{2EE99C41-501C-1AFC-1EA2-9351C43F372A}"/>
                  </a:ext>
                </a:extLst>
              </p:cNvPr>
              <p:cNvPicPr>
                <a:picLocks noChangeAspect="1"/>
              </p:cNvPicPr>
              <p:nvPr/>
            </p:nvPicPr>
            <p:blipFill rotWithShape="1">
              <a:blip r:embed="rId3">
                <a:extLst>
                  <a:ext uri="{28A0092B-C50C-407E-A947-70E740481C1C}">
                    <a14:useLocalDpi xmlns:a14="http://schemas.microsoft.com/office/drawing/2010/main" val="0"/>
                  </a:ext>
                </a:extLst>
              </a:blip>
              <a:srcRect b="36528"/>
              <a:stretch/>
            </p:blipFill>
            <p:spPr>
              <a:xfrm>
                <a:off x="-1" y="0"/>
                <a:ext cx="9056497" cy="4352925"/>
              </a:xfrm>
              <a:prstGeom prst="rect">
                <a:avLst/>
              </a:prstGeom>
            </p:spPr>
          </p:pic>
        </p:grpSp>
        <p:pic>
          <p:nvPicPr>
            <p:cNvPr id="6" name="Picture 5" descr="Map&#10;&#10;Description automatically generated">
              <a:extLst>
                <a:ext uri="{FF2B5EF4-FFF2-40B4-BE49-F238E27FC236}">
                  <a16:creationId xmlns:a16="http://schemas.microsoft.com/office/drawing/2014/main" id="{66D7C01A-9D36-F33C-3EE2-C9A26C21E3FC}"/>
                </a:ext>
              </a:extLst>
            </p:cNvPr>
            <p:cNvPicPr>
              <a:picLocks noChangeAspect="1"/>
            </p:cNvPicPr>
            <p:nvPr/>
          </p:nvPicPr>
          <p:blipFill rotWithShape="1">
            <a:blip r:embed="rId3">
              <a:extLst>
                <a:ext uri="{28A0092B-C50C-407E-A947-70E740481C1C}">
                  <a14:useLocalDpi xmlns:a14="http://schemas.microsoft.com/office/drawing/2010/main" val="0"/>
                </a:ext>
              </a:extLst>
            </a:blip>
            <a:srcRect l="56706" t="9228" r="22958" b="45316"/>
            <a:stretch/>
          </p:blipFill>
          <p:spPr>
            <a:xfrm>
              <a:off x="9366066" y="1183097"/>
              <a:ext cx="2798154" cy="3518324"/>
            </a:xfrm>
            <a:prstGeom prst="rect">
              <a:avLst/>
            </a:prstGeom>
          </p:spPr>
        </p:pic>
      </p:grpSp>
      <p:pic>
        <p:nvPicPr>
          <p:cNvPr id="7" name="Picture 6" descr="A picture containing metalware, yellow, chain, dark&#10;&#10;Description automatically generated">
            <a:extLst>
              <a:ext uri="{FF2B5EF4-FFF2-40B4-BE49-F238E27FC236}">
                <a16:creationId xmlns:a16="http://schemas.microsoft.com/office/drawing/2014/main" id="{BC09B339-7178-D5E9-DE52-9FE6D5079E56}"/>
              </a:ext>
            </a:extLst>
          </p:cNvPr>
          <p:cNvPicPr>
            <a:picLocks noChangeAspect="1"/>
          </p:cNvPicPr>
          <p:nvPr/>
        </p:nvPicPr>
        <p:blipFill rotWithShape="1">
          <a:blip r:embed="rId4">
            <a:extLst>
              <a:ext uri="{28A0092B-C50C-407E-A947-70E740481C1C}">
                <a14:useLocalDpi xmlns:a14="http://schemas.microsoft.com/office/drawing/2010/main" val="0"/>
              </a:ext>
            </a:extLst>
          </a:blip>
          <a:srcRect b="16490"/>
          <a:stretch/>
        </p:blipFill>
        <p:spPr>
          <a:xfrm flipH="1">
            <a:off x="4482142" y="222547"/>
            <a:ext cx="4648933" cy="6817290"/>
          </a:xfrm>
          <a:prstGeom prst="rect">
            <a:avLst/>
          </a:prstGeom>
        </p:spPr>
      </p:pic>
      <p:pic>
        <p:nvPicPr>
          <p:cNvPr id="13" name="Picture 12" descr="A picture containing dark&#10;&#10;Description automatically generated">
            <a:extLst>
              <a:ext uri="{FF2B5EF4-FFF2-40B4-BE49-F238E27FC236}">
                <a16:creationId xmlns:a16="http://schemas.microsoft.com/office/drawing/2014/main" id="{7E8F8268-8B07-9BBA-0270-3B0492ECFA63}"/>
              </a:ext>
            </a:extLst>
          </p:cNvPr>
          <p:cNvPicPr>
            <a:picLocks noChangeAspect="1"/>
          </p:cNvPicPr>
          <p:nvPr/>
        </p:nvPicPr>
        <p:blipFill rotWithShape="1">
          <a:blip r:embed="rId5">
            <a:extLst>
              <a:ext uri="{28A0092B-C50C-407E-A947-70E740481C1C}">
                <a14:useLocalDpi xmlns:a14="http://schemas.microsoft.com/office/drawing/2010/main" val="0"/>
              </a:ext>
            </a:extLst>
          </a:blip>
          <a:srcRect b="25011"/>
          <a:stretch/>
        </p:blipFill>
        <p:spPr>
          <a:xfrm flipH="1">
            <a:off x="1306144" y="713022"/>
            <a:ext cx="4194324" cy="5836340"/>
          </a:xfrm>
          <a:prstGeom prst="rect">
            <a:avLst/>
          </a:prstGeom>
        </p:spPr>
      </p:pic>
      <p:sp>
        <p:nvSpPr>
          <p:cNvPr id="4" name="Text Box 3">
            <a:extLst>
              <a:ext uri="{FF2B5EF4-FFF2-40B4-BE49-F238E27FC236}">
                <a16:creationId xmlns:a16="http://schemas.microsoft.com/office/drawing/2014/main" id="{EAD863AE-8BAB-B5F3-DDC2-E82A64C36AAB}"/>
              </a:ext>
            </a:extLst>
          </p:cNvPr>
          <p:cNvSpPr txBox="1">
            <a:spLocks noChangeArrowheads="1"/>
          </p:cNvSpPr>
          <p:nvPr/>
        </p:nvSpPr>
        <p:spPr bwMode="auto">
          <a:xfrm>
            <a:off x="8384344" y="195794"/>
            <a:ext cx="3659827" cy="2585323"/>
          </a:xfrm>
          <a:prstGeom prst="rect">
            <a:avLst/>
          </a:prstGeom>
          <a:solidFill>
            <a:schemeClr val="bg1">
              <a:alpha val="70195"/>
            </a:schemeClr>
          </a:solidFill>
          <a:ln w="3175">
            <a:solidFill>
              <a:srgbClr val="FFFF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GB" altLang="en-US" sz="1800" b="1" dirty="0">
                <a:latin typeface="Times New Roman" panose="02020603050405020304" pitchFamily="18" charset="0"/>
              </a:rPr>
              <a:t>In the 7</a:t>
            </a:r>
            <a:r>
              <a:rPr lang="en-GB" altLang="en-US" sz="1800" b="1" baseline="30000" dirty="0">
                <a:latin typeface="Times New Roman" panose="02020603050405020304" pitchFamily="18" charset="0"/>
              </a:rPr>
              <a:t>th</a:t>
            </a:r>
            <a:r>
              <a:rPr lang="en-GB" altLang="en-US" sz="1800" b="1" dirty="0">
                <a:latin typeface="Times New Roman" panose="02020603050405020304" pitchFamily="18" charset="0"/>
              </a:rPr>
              <a:t> century, AD the Eastern Roman (Byzantine) Empire was in war with the Arabs. In order to protect Cyprus, the emperor Heraclius built new forts and sent well trained soldiers to guard the island. These were called </a:t>
            </a:r>
            <a:r>
              <a:rPr lang="en-GB" altLang="en-US" sz="1800" b="1" dirty="0" err="1">
                <a:latin typeface="Times New Roman" panose="02020603050405020304" pitchFamily="18" charset="0"/>
              </a:rPr>
              <a:t>Akrites</a:t>
            </a:r>
            <a:r>
              <a:rPr lang="en-GB" altLang="en-US" sz="1800" b="1" dirty="0">
                <a:latin typeface="Times New Roman" panose="02020603050405020304" pitchFamily="18" charset="0"/>
              </a:rPr>
              <a:t> (</a:t>
            </a:r>
            <a:r>
              <a:rPr lang="en-GB" altLang="en-US" sz="1800" b="1" dirty="0" err="1">
                <a:latin typeface="Times New Roman" panose="02020603050405020304" pitchFamily="18" charset="0"/>
              </a:rPr>
              <a:t>Milites</a:t>
            </a:r>
            <a:r>
              <a:rPr lang="en-GB" altLang="en-US" sz="1800" b="1" dirty="0">
                <a:latin typeface="Times New Roman" panose="02020603050405020304" pitchFamily="18" charset="0"/>
              </a:rPr>
              <a:t> </a:t>
            </a:r>
            <a:r>
              <a:rPr lang="en-GB" altLang="en-US" sz="1800" b="1" dirty="0" err="1">
                <a:latin typeface="Times New Roman" panose="02020603050405020304" pitchFamily="18" charset="0"/>
              </a:rPr>
              <a:t>Limitaneos</a:t>
            </a:r>
            <a:r>
              <a:rPr lang="en-GB" altLang="en-US" sz="1800" b="1" dirty="0">
                <a:latin typeface="Times New Roman" panose="02020603050405020304" pitchFamily="18" charset="0"/>
              </a:rPr>
              <a:t> = Border Guards).    </a:t>
            </a:r>
            <a:endParaRPr lang="en-US" altLang="en-US" sz="1800" b="1" dirty="0">
              <a:latin typeface="Times New Roman" panose="02020603050405020304" pitchFamily="18" charset="0"/>
            </a:endParaRPr>
          </a:p>
        </p:txBody>
      </p:sp>
      <p:sp>
        <p:nvSpPr>
          <p:cNvPr id="5" name="Text Box 4">
            <a:extLst>
              <a:ext uri="{FF2B5EF4-FFF2-40B4-BE49-F238E27FC236}">
                <a16:creationId xmlns:a16="http://schemas.microsoft.com/office/drawing/2014/main" id="{5A9DA6A5-BB59-79F5-0A9F-45FCCABAEC26}"/>
              </a:ext>
            </a:extLst>
          </p:cNvPr>
          <p:cNvSpPr txBox="1">
            <a:spLocks noChangeArrowheads="1"/>
          </p:cNvSpPr>
          <p:nvPr/>
        </p:nvSpPr>
        <p:spPr bwMode="auto">
          <a:xfrm>
            <a:off x="8384344" y="3233529"/>
            <a:ext cx="3659828" cy="2585323"/>
          </a:xfrm>
          <a:prstGeom prst="rect">
            <a:avLst/>
          </a:prstGeom>
          <a:solidFill>
            <a:schemeClr val="bg1">
              <a:alpha val="70195"/>
            </a:schemeClr>
          </a:solidFill>
          <a:ln w="3175">
            <a:solidFill>
              <a:srgbClr val="FFFF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1800" b="1" dirty="0">
                <a:latin typeface="Times New Roman" panose="02020603050405020304" pitchFamily="18" charset="0"/>
              </a:rPr>
              <a:t>There are numerous folk songs that praise the </a:t>
            </a:r>
            <a:r>
              <a:rPr lang="en-US" altLang="en-US" sz="1800" b="1" dirty="0" err="1">
                <a:latin typeface="Times New Roman" panose="02020603050405020304" pitchFamily="18" charset="0"/>
              </a:rPr>
              <a:t>Akrites</a:t>
            </a:r>
            <a:r>
              <a:rPr lang="en-US" altLang="en-US" sz="1800" b="1" dirty="0">
                <a:latin typeface="Times New Roman" panose="02020603050405020304" pitchFamily="18" charset="0"/>
              </a:rPr>
              <a:t> on their courage and deeds. Most of these songs narrate the feats of the heroic </a:t>
            </a:r>
            <a:r>
              <a:rPr lang="en-US" altLang="en-US" sz="1800" b="1" dirty="0" err="1">
                <a:latin typeface="Times New Roman" panose="02020603050405020304" pitchFamily="18" charset="0"/>
              </a:rPr>
              <a:t>Digenis</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Akritas</a:t>
            </a:r>
            <a:r>
              <a:rPr lang="en-US" altLang="en-US" sz="1800" b="1" dirty="0">
                <a:latin typeface="Times New Roman" panose="02020603050405020304" pitchFamily="18" charset="0"/>
              </a:rPr>
              <a:t>. These folk songs always attribute super-natural powers and traits to the adored protector of the people and greatly exaggerate his accomplishments.</a:t>
            </a:r>
          </a:p>
        </p:txBody>
      </p:sp>
    </p:spTree>
    <p:extLst>
      <p:ext uri="{BB962C8B-B14F-4D97-AF65-F5344CB8AC3E}">
        <p14:creationId xmlns:p14="http://schemas.microsoft.com/office/powerpoint/2010/main" val="2088178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DBFF4C0-A3C9-8E62-CB6A-24720680B620}"/>
              </a:ext>
            </a:extLst>
          </p:cNvPr>
          <p:cNvGrpSpPr/>
          <p:nvPr/>
        </p:nvGrpSpPr>
        <p:grpSpPr>
          <a:xfrm>
            <a:off x="0" y="0"/>
            <a:ext cx="12192000" cy="6858000"/>
            <a:chOff x="0" y="0"/>
            <a:chExt cx="12192000" cy="6858000"/>
          </a:xfrm>
        </p:grpSpPr>
        <p:grpSp>
          <p:nvGrpSpPr>
            <p:cNvPr id="76" name="Group 75">
              <a:extLst>
                <a:ext uri="{FF2B5EF4-FFF2-40B4-BE49-F238E27FC236}">
                  <a16:creationId xmlns:a16="http://schemas.microsoft.com/office/drawing/2014/main" id="{01CE3E06-9C65-8748-120F-470B41013DC0}"/>
                </a:ext>
              </a:extLst>
            </p:cNvPr>
            <p:cNvGrpSpPr/>
            <p:nvPr/>
          </p:nvGrpSpPr>
          <p:grpSpPr>
            <a:xfrm>
              <a:off x="0" y="0"/>
              <a:ext cx="12192000" cy="6858000"/>
              <a:chOff x="-3" y="0"/>
              <a:chExt cx="9056499" cy="6858000"/>
            </a:xfrm>
          </p:grpSpPr>
          <p:pic>
            <p:nvPicPr>
              <p:cNvPr id="73" name="Picture 72" descr="Map&#10;&#10;Description automatically generated">
                <a:extLst>
                  <a:ext uri="{FF2B5EF4-FFF2-40B4-BE49-F238E27FC236}">
                    <a16:creationId xmlns:a16="http://schemas.microsoft.com/office/drawing/2014/main" id="{C8BAEBCF-7FC0-AEC5-7E7B-92A812E15FF0}"/>
                  </a:ext>
                </a:extLst>
              </p:cNvPr>
              <p:cNvPicPr>
                <a:picLocks noChangeAspect="1"/>
              </p:cNvPicPr>
              <p:nvPr/>
            </p:nvPicPr>
            <p:blipFill rotWithShape="1">
              <a:blip r:embed="rId2">
                <a:extLst>
                  <a:ext uri="{28A0092B-C50C-407E-A947-70E740481C1C}">
                    <a14:useLocalDpi xmlns:a14="http://schemas.microsoft.com/office/drawing/2010/main" val="0"/>
                  </a:ext>
                </a:extLst>
              </a:blip>
              <a:srcRect b="46001"/>
              <a:stretch/>
            </p:blipFill>
            <p:spPr>
              <a:xfrm rot="10800000">
                <a:off x="-3" y="3092882"/>
                <a:ext cx="9056498" cy="3765118"/>
              </a:xfrm>
              <a:prstGeom prst="rect">
                <a:avLst/>
              </a:prstGeom>
            </p:spPr>
          </p:pic>
          <p:pic>
            <p:nvPicPr>
              <p:cNvPr id="75" name="Picture 74" descr="Map&#10;&#10;Description automatically generated">
                <a:extLst>
                  <a:ext uri="{FF2B5EF4-FFF2-40B4-BE49-F238E27FC236}">
                    <a16:creationId xmlns:a16="http://schemas.microsoft.com/office/drawing/2014/main" id="{2EE99C41-501C-1AFC-1EA2-9351C43F372A}"/>
                  </a:ext>
                </a:extLst>
              </p:cNvPr>
              <p:cNvPicPr>
                <a:picLocks noChangeAspect="1"/>
              </p:cNvPicPr>
              <p:nvPr/>
            </p:nvPicPr>
            <p:blipFill rotWithShape="1">
              <a:blip r:embed="rId3">
                <a:extLst>
                  <a:ext uri="{28A0092B-C50C-407E-A947-70E740481C1C}">
                    <a14:useLocalDpi xmlns:a14="http://schemas.microsoft.com/office/drawing/2010/main" val="0"/>
                  </a:ext>
                </a:extLst>
              </a:blip>
              <a:srcRect b="36528"/>
              <a:stretch/>
            </p:blipFill>
            <p:spPr>
              <a:xfrm>
                <a:off x="-1" y="0"/>
                <a:ext cx="9056497" cy="4352925"/>
              </a:xfrm>
              <a:prstGeom prst="rect">
                <a:avLst/>
              </a:prstGeom>
            </p:spPr>
          </p:pic>
        </p:grpSp>
        <p:pic>
          <p:nvPicPr>
            <p:cNvPr id="6" name="Picture 5" descr="Map&#10;&#10;Description automatically generated">
              <a:extLst>
                <a:ext uri="{FF2B5EF4-FFF2-40B4-BE49-F238E27FC236}">
                  <a16:creationId xmlns:a16="http://schemas.microsoft.com/office/drawing/2014/main" id="{66D7C01A-9D36-F33C-3EE2-C9A26C21E3FC}"/>
                </a:ext>
              </a:extLst>
            </p:cNvPr>
            <p:cNvPicPr>
              <a:picLocks noChangeAspect="1"/>
            </p:cNvPicPr>
            <p:nvPr/>
          </p:nvPicPr>
          <p:blipFill rotWithShape="1">
            <a:blip r:embed="rId3">
              <a:extLst>
                <a:ext uri="{28A0092B-C50C-407E-A947-70E740481C1C}">
                  <a14:useLocalDpi xmlns:a14="http://schemas.microsoft.com/office/drawing/2010/main" val="0"/>
                </a:ext>
              </a:extLst>
            </a:blip>
            <a:srcRect l="56706" t="9228" r="22958" b="45316"/>
            <a:stretch/>
          </p:blipFill>
          <p:spPr>
            <a:xfrm>
              <a:off x="9366066" y="1183097"/>
              <a:ext cx="2798154" cy="3518324"/>
            </a:xfrm>
            <a:prstGeom prst="rect">
              <a:avLst/>
            </a:prstGeom>
          </p:spPr>
        </p:pic>
      </p:grpSp>
      <p:pic>
        <p:nvPicPr>
          <p:cNvPr id="2" name="Picture 1" descr="A picture containing lizard&#10;&#10;Description automatically generated">
            <a:extLst>
              <a:ext uri="{FF2B5EF4-FFF2-40B4-BE49-F238E27FC236}">
                <a16:creationId xmlns:a16="http://schemas.microsoft.com/office/drawing/2014/main" id="{77336528-83B7-D146-F909-1FF0029D26A6}"/>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t="-1" r="29026" b="35961"/>
          <a:stretch/>
        </p:blipFill>
        <p:spPr>
          <a:xfrm>
            <a:off x="3123028" y="0"/>
            <a:ext cx="6091311" cy="6505831"/>
          </a:xfrm>
          <a:prstGeom prst="rect">
            <a:avLst/>
          </a:prstGeom>
        </p:spPr>
      </p:pic>
      <p:sp>
        <p:nvSpPr>
          <p:cNvPr id="3" name="Text Box 12">
            <a:extLst>
              <a:ext uri="{FF2B5EF4-FFF2-40B4-BE49-F238E27FC236}">
                <a16:creationId xmlns:a16="http://schemas.microsoft.com/office/drawing/2014/main" id="{DDC79D05-34B5-4401-C62D-F66DF0754723}"/>
              </a:ext>
            </a:extLst>
          </p:cNvPr>
          <p:cNvSpPr txBox="1">
            <a:spLocks noChangeArrowheads="1"/>
          </p:cNvSpPr>
          <p:nvPr/>
        </p:nvSpPr>
        <p:spPr bwMode="auto">
          <a:xfrm>
            <a:off x="8356210" y="222547"/>
            <a:ext cx="3671667" cy="5632311"/>
          </a:xfrm>
          <a:prstGeom prst="rect">
            <a:avLst/>
          </a:prstGeom>
          <a:solidFill>
            <a:schemeClr val="bg1">
              <a:alpha val="70195"/>
            </a:schemeClr>
          </a:solidFill>
          <a:ln w="3175">
            <a:solidFill>
              <a:srgbClr val="FFFF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en-GB" altLang="en-US" sz="1800" b="1" dirty="0">
                <a:latin typeface="Times New Roman" panose="02020603050405020304" pitchFamily="18" charset="0"/>
              </a:rPr>
              <a:t>According to </a:t>
            </a:r>
            <a:r>
              <a:rPr lang="en-US" altLang="en-US" sz="1800" b="1" dirty="0">
                <a:latin typeface="Times New Roman" panose="02020603050405020304" pitchFamily="18" charset="0"/>
              </a:rPr>
              <a:t>those songs, </a:t>
            </a:r>
            <a:r>
              <a:rPr lang="en-US" altLang="en-US" sz="1800" b="1" dirty="0" err="1">
                <a:latin typeface="Times New Roman" panose="02020603050405020304" pitchFamily="18" charset="0"/>
              </a:rPr>
              <a:t>Digenis</a:t>
            </a:r>
            <a:r>
              <a:rPr lang="en-US" altLang="en-US" sz="1800" b="1" dirty="0">
                <a:latin typeface="Times New Roman" panose="02020603050405020304" pitchFamily="18" charset="0"/>
              </a:rPr>
              <a:t> was the </a:t>
            </a:r>
            <a:r>
              <a:rPr lang="en-US" altLang="en-US" sz="2000" b="1" i="1" dirty="0">
                <a:latin typeface="Times New Roman" panose="02020603050405020304" pitchFamily="18" charset="0"/>
              </a:rPr>
              <a:t>fearless</a:t>
            </a:r>
            <a:r>
              <a:rPr lang="en-US" altLang="en-US" sz="1800" b="1" dirty="0">
                <a:latin typeface="Times New Roman" panose="02020603050405020304" pitchFamily="18" charset="0"/>
              </a:rPr>
              <a:t> protector of the weak, the scared and the oppressed people. He was strong and athletic and used to compete with the other border-guards in games and sports. He was a farmer, yet he would regularly band in battle with the other </a:t>
            </a:r>
            <a:r>
              <a:rPr lang="en-US" altLang="en-US" sz="1800" b="1" dirty="0" err="1">
                <a:latin typeface="Times New Roman" panose="02020603050405020304" pitchFamily="18" charset="0"/>
              </a:rPr>
              <a:t>Akrites</a:t>
            </a:r>
            <a:r>
              <a:rPr lang="en-US" altLang="en-US" sz="1800" b="1" dirty="0">
                <a:latin typeface="Times New Roman" panose="02020603050405020304" pitchFamily="18" charset="0"/>
              </a:rPr>
              <a:t>  against the invading enemies of the Empire, or even scare them off alone, at times.</a:t>
            </a:r>
          </a:p>
          <a:p>
            <a:pPr algn="just">
              <a:spcBef>
                <a:spcPct val="0"/>
              </a:spcBef>
              <a:buNone/>
            </a:pPr>
            <a:endParaRPr lang="en-US" altLang="en-US" sz="1800" b="1" dirty="0">
              <a:latin typeface="Times New Roman" panose="02020603050405020304" pitchFamily="18" charset="0"/>
            </a:endParaRPr>
          </a:p>
          <a:p>
            <a:pPr algn="just">
              <a:spcBef>
                <a:spcPct val="0"/>
              </a:spcBef>
              <a:buNone/>
            </a:pPr>
            <a:r>
              <a:rPr lang="en-US" altLang="en-US" sz="1800" b="1" dirty="0">
                <a:latin typeface="Times New Roman" panose="02020603050405020304" pitchFamily="18" charset="0"/>
              </a:rPr>
              <a:t>He had average height, dark skin tone, broad shoulders, long fingers and narrow teeth… He was not very good-looking, but he really was impressive. He always mounted Mauro, his black war-horse, who was as fast as the wind…</a:t>
            </a:r>
          </a:p>
        </p:txBody>
      </p:sp>
    </p:spTree>
    <p:extLst>
      <p:ext uri="{BB962C8B-B14F-4D97-AF65-F5344CB8AC3E}">
        <p14:creationId xmlns:p14="http://schemas.microsoft.com/office/powerpoint/2010/main" val="1218394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DBFF4C0-A3C9-8E62-CB6A-24720680B620}"/>
              </a:ext>
            </a:extLst>
          </p:cNvPr>
          <p:cNvGrpSpPr/>
          <p:nvPr/>
        </p:nvGrpSpPr>
        <p:grpSpPr>
          <a:xfrm>
            <a:off x="0" y="0"/>
            <a:ext cx="12192000" cy="6858000"/>
            <a:chOff x="0" y="0"/>
            <a:chExt cx="12192000" cy="6858000"/>
          </a:xfrm>
        </p:grpSpPr>
        <p:grpSp>
          <p:nvGrpSpPr>
            <p:cNvPr id="76" name="Group 75">
              <a:extLst>
                <a:ext uri="{FF2B5EF4-FFF2-40B4-BE49-F238E27FC236}">
                  <a16:creationId xmlns:a16="http://schemas.microsoft.com/office/drawing/2014/main" id="{01CE3E06-9C65-8748-120F-470B41013DC0}"/>
                </a:ext>
              </a:extLst>
            </p:cNvPr>
            <p:cNvGrpSpPr/>
            <p:nvPr/>
          </p:nvGrpSpPr>
          <p:grpSpPr>
            <a:xfrm>
              <a:off x="0" y="0"/>
              <a:ext cx="12192000" cy="6858000"/>
              <a:chOff x="-3" y="0"/>
              <a:chExt cx="9056499" cy="6858000"/>
            </a:xfrm>
          </p:grpSpPr>
          <p:pic>
            <p:nvPicPr>
              <p:cNvPr id="73" name="Picture 72" descr="Map&#10;&#10;Description automatically generated">
                <a:extLst>
                  <a:ext uri="{FF2B5EF4-FFF2-40B4-BE49-F238E27FC236}">
                    <a16:creationId xmlns:a16="http://schemas.microsoft.com/office/drawing/2014/main" id="{C8BAEBCF-7FC0-AEC5-7E7B-92A812E15FF0}"/>
                  </a:ext>
                </a:extLst>
              </p:cNvPr>
              <p:cNvPicPr>
                <a:picLocks noChangeAspect="1"/>
              </p:cNvPicPr>
              <p:nvPr/>
            </p:nvPicPr>
            <p:blipFill rotWithShape="1">
              <a:blip r:embed="rId2">
                <a:extLst>
                  <a:ext uri="{28A0092B-C50C-407E-A947-70E740481C1C}">
                    <a14:useLocalDpi xmlns:a14="http://schemas.microsoft.com/office/drawing/2010/main" val="0"/>
                  </a:ext>
                </a:extLst>
              </a:blip>
              <a:srcRect b="46001"/>
              <a:stretch/>
            </p:blipFill>
            <p:spPr>
              <a:xfrm rot="10800000">
                <a:off x="-3" y="3092882"/>
                <a:ext cx="9056498" cy="3765118"/>
              </a:xfrm>
              <a:prstGeom prst="rect">
                <a:avLst/>
              </a:prstGeom>
            </p:spPr>
          </p:pic>
          <p:pic>
            <p:nvPicPr>
              <p:cNvPr id="75" name="Picture 74" descr="Map&#10;&#10;Description automatically generated">
                <a:extLst>
                  <a:ext uri="{FF2B5EF4-FFF2-40B4-BE49-F238E27FC236}">
                    <a16:creationId xmlns:a16="http://schemas.microsoft.com/office/drawing/2014/main" id="{2EE99C41-501C-1AFC-1EA2-9351C43F372A}"/>
                  </a:ext>
                </a:extLst>
              </p:cNvPr>
              <p:cNvPicPr>
                <a:picLocks noChangeAspect="1"/>
              </p:cNvPicPr>
              <p:nvPr/>
            </p:nvPicPr>
            <p:blipFill rotWithShape="1">
              <a:blip r:embed="rId3">
                <a:extLst>
                  <a:ext uri="{28A0092B-C50C-407E-A947-70E740481C1C}">
                    <a14:useLocalDpi xmlns:a14="http://schemas.microsoft.com/office/drawing/2010/main" val="0"/>
                  </a:ext>
                </a:extLst>
              </a:blip>
              <a:srcRect b="36528"/>
              <a:stretch/>
            </p:blipFill>
            <p:spPr>
              <a:xfrm>
                <a:off x="-1" y="0"/>
                <a:ext cx="9056497" cy="4352925"/>
              </a:xfrm>
              <a:prstGeom prst="rect">
                <a:avLst/>
              </a:prstGeom>
            </p:spPr>
          </p:pic>
        </p:grpSp>
        <p:pic>
          <p:nvPicPr>
            <p:cNvPr id="6" name="Picture 5" descr="Map&#10;&#10;Description automatically generated">
              <a:extLst>
                <a:ext uri="{FF2B5EF4-FFF2-40B4-BE49-F238E27FC236}">
                  <a16:creationId xmlns:a16="http://schemas.microsoft.com/office/drawing/2014/main" id="{66D7C01A-9D36-F33C-3EE2-C9A26C21E3FC}"/>
                </a:ext>
              </a:extLst>
            </p:cNvPr>
            <p:cNvPicPr>
              <a:picLocks noChangeAspect="1"/>
            </p:cNvPicPr>
            <p:nvPr/>
          </p:nvPicPr>
          <p:blipFill rotWithShape="1">
            <a:blip r:embed="rId3">
              <a:extLst>
                <a:ext uri="{28A0092B-C50C-407E-A947-70E740481C1C}">
                  <a14:useLocalDpi xmlns:a14="http://schemas.microsoft.com/office/drawing/2010/main" val="0"/>
                </a:ext>
              </a:extLst>
            </a:blip>
            <a:srcRect l="56706" t="9228" r="22958" b="45316"/>
            <a:stretch/>
          </p:blipFill>
          <p:spPr>
            <a:xfrm>
              <a:off x="9366066" y="1183097"/>
              <a:ext cx="2798154" cy="3518324"/>
            </a:xfrm>
            <a:prstGeom prst="rect">
              <a:avLst/>
            </a:prstGeom>
          </p:spPr>
        </p:pic>
      </p:grpSp>
      <p:pic>
        <p:nvPicPr>
          <p:cNvPr id="7" name="Picture 6" descr="A picture containing metalware, yellow, chain, dark&#10;&#10;Description automatically generated">
            <a:extLst>
              <a:ext uri="{FF2B5EF4-FFF2-40B4-BE49-F238E27FC236}">
                <a16:creationId xmlns:a16="http://schemas.microsoft.com/office/drawing/2014/main" id="{BC09B339-7178-D5E9-DE52-9FE6D5079E56}"/>
              </a:ext>
            </a:extLst>
          </p:cNvPr>
          <p:cNvPicPr>
            <a:picLocks noChangeAspect="1"/>
          </p:cNvPicPr>
          <p:nvPr/>
        </p:nvPicPr>
        <p:blipFill rotWithShape="1">
          <a:blip r:embed="rId4">
            <a:extLst>
              <a:ext uri="{28A0092B-C50C-407E-A947-70E740481C1C}">
                <a14:useLocalDpi xmlns:a14="http://schemas.microsoft.com/office/drawing/2010/main" val="0"/>
              </a:ext>
            </a:extLst>
          </a:blip>
          <a:srcRect b="16490"/>
          <a:stretch/>
        </p:blipFill>
        <p:spPr>
          <a:xfrm flipH="1">
            <a:off x="4482142" y="222547"/>
            <a:ext cx="4648933" cy="6817290"/>
          </a:xfrm>
          <a:prstGeom prst="rect">
            <a:avLst/>
          </a:prstGeom>
        </p:spPr>
      </p:pic>
      <p:pic>
        <p:nvPicPr>
          <p:cNvPr id="13" name="Picture 12" descr="A picture containing dark&#10;&#10;Description automatically generated">
            <a:extLst>
              <a:ext uri="{FF2B5EF4-FFF2-40B4-BE49-F238E27FC236}">
                <a16:creationId xmlns:a16="http://schemas.microsoft.com/office/drawing/2014/main" id="{7E8F8268-8B07-9BBA-0270-3B0492ECFA63}"/>
              </a:ext>
            </a:extLst>
          </p:cNvPr>
          <p:cNvPicPr>
            <a:picLocks noChangeAspect="1"/>
          </p:cNvPicPr>
          <p:nvPr/>
        </p:nvPicPr>
        <p:blipFill rotWithShape="1">
          <a:blip r:embed="rId5">
            <a:extLst>
              <a:ext uri="{28A0092B-C50C-407E-A947-70E740481C1C}">
                <a14:useLocalDpi xmlns:a14="http://schemas.microsoft.com/office/drawing/2010/main" val="0"/>
              </a:ext>
            </a:extLst>
          </a:blip>
          <a:srcRect b="25011"/>
          <a:stretch/>
        </p:blipFill>
        <p:spPr>
          <a:xfrm flipH="1">
            <a:off x="1306144" y="713022"/>
            <a:ext cx="4194324" cy="5836340"/>
          </a:xfrm>
          <a:prstGeom prst="rect">
            <a:avLst/>
          </a:prstGeom>
        </p:spPr>
      </p:pic>
      <p:sp>
        <p:nvSpPr>
          <p:cNvPr id="9" name="Text Box 12">
            <a:extLst>
              <a:ext uri="{FF2B5EF4-FFF2-40B4-BE49-F238E27FC236}">
                <a16:creationId xmlns:a16="http://schemas.microsoft.com/office/drawing/2014/main" id="{4EA2A875-6E9A-75CC-0420-5275826DA6B6}"/>
              </a:ext>
            </a:extLst>
          </p:cNvPr>
          <p:cNvSpPr txBox="1">
            <a:spLocks noChangeArrowheads="1"/>
          </p:cNvSpPr>
          <p:nvPr/>
        </p:nvSpPr>
        <p:spPr bwMode="auto">
          <a:xfrm>
            <a:off x="8356210" y="222547"/>
            <a:ext cx="3671667" cy="3139321"/>
          </a:xfrm>
          <a:prstGeom prst="rect">
            <a:avLst/>
          </a:prstGeom>
          <a:solidFill>
            <a:schemeClr val="bg1">
              <a:alpha val="70195"/>
            </a:schemeClr>
          </a:solidFill>
          <a:ln w="3175">
            <a:solidFill>
              <a:srgbClr val="FFFF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en-GB" altLang="en-US" sz="1800" b="1" dirty="0">
                <a:latin typeface="Times New Roman" panose="02020603050405020304" pitchFamily="18" charset="0"/>
              </a:rPr>
              <a:t>According to one of the legends, </a:t>
            </a:r>
            <a:r>
              <a:rPr lang="en-GB" altLang="en-US" sz="1800" b="1" dirty="0" err="1">
                <a:latin typeface="Times New Roman" panose="02020603050405020304" pitchFamily="18" charset="0"/>
              </a:rPr>
              <a:t>Digenis</a:t>
            </a:r>
            <a:r>
              <a:rPr lang="en-GB" altLang="en-US" sz="1800" b="1" dirty="0">
                <a:latin typeface="Times New Roman" panose="02020603050405020304" pitchFamily="18" charset="0"/>
              </a:rPr>
              <a:t> </a:t>
            </a:r>
            <a:r>
              <a:rPr lang="en-GB" altLang="en-US" sz="1800" b="1" dirty="0" err="1">
                <a:latin typeface="Times New Roman" panose="02020603050405020304" pitchFamily="18" charset="0"/>
              </a:rPr>
              <a:t>Akritas</a:t>
            </a:r>
            <a:r>
              <a:rPr lang="en-GB" altLang="en-US" sz="1800" b="1" dirty="0">
                <a:latin typeface="Times New Roman" panose="02020603050405020304" pitchFamily="18" charset="0"/>
              </a:rPr>
              <a:t> had scared away a band of Arab Saracen pirates, singlehandedly. The scared pirates fled to their ships, waiting on a coast near </a:t>
            </a:r>
            <a:r>
              <a:rPr lang="en-GB" altLang="en-US" sz="1800" b="1" dirty="0" err="1">
                <a:latin typeface="Times New Roman" panose="02020603050405020304" pitchFamily="18" charset="0"/>
              </a:rPr>
              <a:t>Paphos</a:t>
            </a:r>
            <a:r>
              <a:rPr lang="en-GB" altLang="en-US" sz="1800" b="1" dirty="0">
                <a:latin typeface="Times New Roman" panose="02020603050405020304" pitchFamily="18" charset="0"/>
              </a:rPr>
              <a:t>. </a:t>
            </a:r>
            <a:r>
              <a:rPr lang="en-GB" altLang="en-US" sz="1800" b="1" dirty="0" err="1">
                <a:latin typeface="Times New Roman" panose="02020603050405020304" pitchFamily="18" charset="0"/>
              </a:rPr>
              <a:t>Digenis</a:t>
            </a:r>
            <a:r>
              <a:rPr lang="en-GB" altLang="en-US" sz="1800" b="1" dirty="0">
                <a:latin typeface="Times New Roman" panose="02020603050405020304" pitchFamily="18" charset="0"/>
              </a:rPr>
              <a:t> stood on the top of Troodos mountain, grabbed a massive rock with his hand and threw it against them, crashing and sinking their pirate ships…</a:t>
            </a:r>
            <a:endParaRPr lang="en-US" altLang="en-US" sz="1800" b="1" dirty="0">
              <a:latin typeface="Times New Roman" panose="02020603050405020304" pitchFamily="18" charset="0"/>
            </a:endParaRPr>
          </a:p>
        </p:txBody>
      </p:sp>
      <p:sp>
        <p:nvSpPr>
          <p:cNvPr id="2" name="Text Box 12">
            <a:extLst>
              <a:ext uri="{FF2B5EF4-FFF2-40B4-BE49-F238E27FC236}">
                <a16:creationId xmlns:a16="http://schemas.microsoft.com/office/drawing/2014/main" id="{79FA3D43-3C0F-5346-4149-1C678D724800}"/>
              </a:ext>
            </a:extLst>
          </p:cNvPr>
          <p:cNvSpPr txBox="1">
            <a:spLocks noChangeArrowheads="1"/>
          </p:cNvSpPr>
          <p:nvPr/>
        </p:nvSpPr>
        <p:spPr bwMode="auto">
          <a:xfrm>
            <a:off x="8356210" y="3440233"/>
            <a:ext cx="3671668" cy="2862322"/>
          </a:xfrm>
          <a:prstGeom prst="rect">
            <a:avLst/>
          </a:prstGeom>
          <a:solidFill>
            <a:schemeClr val="bg1">
              <a:alpha val="70195"/>
            </a:schemeClr>
          </a:solidFill>
          <a:ln w="3175">
            <a:solidFill>
              <a:srgbClr val="FFFF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en-GB" altLang="en-US" sz="1800" b="1" dirty="0">
                <a:latin typeface="Times New Roman" panose="02020603050405020304" pitchFamily="18" charset="0"/>
              </a:rPr>
              <a:t>Another medieval song, narrates how </a:t>
            </a:r>
            <a:r>
              <a:rPr lang="en-GB" altLang="en-US" sz="1800" b="1" dirty="0" err="1">
                <a:latin typeface="Times New Roman" panose="02020603050405020304" pitchFamily="18" charset="0"/>
              </a:rPr>
              <a:t>Digenis</a:t>
            </a:r>
            <a:r>
              <a:rPr lang="en-GB" altLang="en-US" sz="1800" b="1" dirty="0">
                <a:latin typeface="Times New Roman" panose="02020603050405020304" pitchFamily="18" charset="0"/>
              </a:rPr>
              <a:t> </a:t>
            </a:r>
            <a:r>
              <a:rPr lang="en-GB" altLang="en-US" sz="1800" b="1" dirty="0" err="1">
                <a:latin typeface="Times New Roman" panose="02020603050405020304" pitchFamily="18" charset="0"/>
              </a:rPr>
              <a:t>Akritas</a:t>
            </a:r>
            <a:r>
              <a:rPr lang="en-GB" altLang="en-US" sz="1800" b="1" dirty="0">
                <a:latin typeface="Times New Roman" panose="02020603050405020304" pitchFamily="18" charset="0"/>
              </a:rPr>
              <a:t> saved the land from the Gargantuan Crab, a vicious monster that had set his lair in a reedbed marshland. The monstrous creature attacked and terrorised the peasants who approached the river to get water. </a:t>
            </a:r>
            <a:r>
              <a:rPr lang="en-GB" altLang="en-US" sz="1800" b="1" dirty="0" err="1">
                <a:latin typeface="Times New Roman" panose="02020603050405020304" pitchFamily="18" charset="0"/>
              </a:rPr>
              <a:t>Digenis</a:t>
            </a:r>
            <a:r>
              <a:rPr lang="en-GB" altLang="en-US" sz="1800" b="1" dirty="0">
                <a:latin typeface="Times New Roman" panose="02020603050405020304" pitchFamily="18" charset="0"/>
              </a:rPr>
              <a:t> managed to kill it, with some help and guidance from God.</a:t>
            </a:r>
            <a:endParaRPr lang="en-US" altLang="en-US" sz="1800" b="1" dirty="0">
              <a:latin typeface="Times New Roman" panose="02020603050405020304" pitchFamily="18" charset="0"/>
            </a:endParaRPr>
          </a:p>
        </p:txBody>
      </p:sp>
    </p:spTree>
    <p:extLst>
      <p:ext uri="{BB962C8B-B14F-4D97-AF65-F5344CB8AC3E}">
        <p14:creationId xmlns:p14="http://schemas.microsoft.com/office/powerpoint/2010/main" val="40150162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347</Words>
  <Application>Microsoft Office PowerPoint</Application>
  <PresentationFormat>Widescreen</PresentationFormat>
  <Paragraphs>7</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Panayiotis Hadjioannou</dc:creator>
  <cp:lastModifiedBy>Panayiotis Hadjioannou</cp:lastModifiedBy>
  <cp:revision>4</cp:revision>
  <dcterms:created xsi:type="dcterms:W3CDTF">2022-09-22T12:41:07Z</dcterms:created>
  <dcterms:modified xsi:type="dcterms:W3CDTF">2022-09-22T13:18:10Z</dcterms:modified>
</cp:coreProperties>
</file>